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9144000"/>
  <p:notesSz cx="6858000" cy="9144000"/>
  <p:embeddedFontLs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37" roundtripDataSignature="AMtx7mg58rcN6aE6Yjk+NxdeRum+IW1g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enturyGothic-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enturyGothic-italic.fntdata"/><Relationship Id="rId12" Type="http://schemas.openxmlformats.org/officeDocument/2006/relationships/slide" Target="slides/slide7.xml"/><Relationship Id="rId34" Type="http://schemas.openxmlformats.org/officeDocument/2006/relationships/font" Target="fonts/CenturyGothic-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rgbClr val="000000"/>
                </a:solidFill>
                <a:latin typeface="Century Gothic"/>
                <a:ea typeface="Century Gothic"/>
                <a:cs typeface="Century Gothic"/>
                <a:sym typeface="Century Gothic"/>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a:solidFill>
                  <a:srgbClr val="000000"/>
                </a:solidFill>
                <a:latin typeface="Calibri"/>
                <a:ea typeface="Calibri"/>
                <a:cs typeface="Calibri"/>
                <a:sym typeface="Calibri"/>
              </a:rP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96367933e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1596367933e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596367933e_0_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1596367933e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596367933e_0_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1596367933e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96367933e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t>archival fraction (AF) - the number of times a source domain appears in an archive over the total number of times it appears in the dataset (either archived or not).</a:t>
            </a:r>
            <a:endParaRPr sz="1000"/>
          </a:p>
        </p:txBody>
      </p:sp>
      <p:sp>
        <p:nvSpPr>
          <p:cNvPr id="180" name="Google Shape;180;g1596367933e_0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96367933e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1596367933e_0_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596367933e_0_1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1596367933e_0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96367933e_0_1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g1596367933e_0_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96367933e_0_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00"/>
              <a:t>slack time is the time difference between the archival time on archiving services and the appearance on other social media.</a:t>
            </a:r>
            <a:endParaRPr sz="1000"/>
          </a:p>
        </p:txBody>
      </p:sp>
      <p:sp>
        <p:nvSpPr>
          <p:cNvPr id="220" name="Google Shape;220;g1596367933e_0_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96367933e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596367933e_0_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596367933e_0_1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596367933e_0_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96367933e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1596367933e_0_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596367933e_0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1596367933e_0_2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596367933e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1596367933e_0_2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96367933e_0_2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596367933e_0_2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596367933e_0_1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1596367933e_0_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596367933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g1596367933e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96367933e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1596367933e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96367933e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1596367933e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96367933e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1596367933e_0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p27"/>
          <p:cNvSpPr txBox="1"/>
          <p:nvPr>
            <p:ph type="ctrTitle"/>
          </p:nvPr>
        </p:nvSpPr>
        <p:spPr>
          <a:xfrm>
            <a:off x="1942416" y="2514601"/>
            <a:ext cx="6600451"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SzPts val="1400"/>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7"/>
          <p:cNvSpPr txBox="1"/>
          <p:nvPr>
            <p:ph idx="1" type="subTitle"/>
          </p:nvPr>
        </p:nvSpPr>
        <p:spPr>
          <a:xfrm>
            <a:off x="1942416" y="4777380"/>
            <a:ext cx="6600451" cy="1126283"/>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46" name="Google Shape;46;p27"/>
          <p:cNvSpPr txBox="1"/>
          <p:nvPr>
            <p:ph idx="10" type="dt"/>
          </p:nvPr>
        </p:nvSpPr>
        <p:spPr>
          <a:xfrm>
            <a:off x="7772400" y="6135687"/>
            <a:ext cx="766762" cy="36988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7"/>
          <p:cNvSpPr txBox="1"/>
          <p:nvPr>
            <p:ph idx="11" type="ftr"/>
          </p:nvPr>
        </p:nvSpPr>
        <p:spPr>
          <a:xfrm>
            <a:off x="1943100" y="6135687"/>
            <a:ext cx="571658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9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2" type="sldNum"/>
          </p:nvPr>
        </p:nvSpPr>
        <p:spPr>
          <a:xfrm>
            <a:off x="423862" y="4529137"/>
            <a:ext cx="584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C5DEE5"/>
            </a:gs>
          </a:gsLst>
          <a:lin ang="5400000" scaled="0"/>
        </a:gradFill>
      </p:bgPr>
    </p:bg>
    <p:spTree>
      <p:nvGrpSpPr>
        <p:cNvPr id="9" name="Shape 9"/>
        <p:cNvGrpSpPr/>
        <p:nvPr/>
      </p:nvGrpSpPr>
      <p:grpSpPr>
        <a:xfrm>
          <a:off x="0" y="0"/>
          <a:ext cx="0" cy="0"/>
          <a:chOff x="0" y="0"/>
          <a:chExt cx="0" cy="0"/>
        </a:xfrm>
      </p:grpSpPr>
      <p:grpSp>
        <p:nvGrpSpPr>
          <p:cNvPr id="10" name="Google Shape;10;p26"/>
          <p:cNvGrpSpPr/>
          <p:nvPr/>
        </p:nvGrpSpPr>
        <p:grpSpPr>
          <a:xfrm>
            <a:off x="0" y="228600"/>
            <a:ext cx="1981200" cy="6638925"/>
            <a:chOff x="2487613" y="285750"/>
            <a:chExt cx="2428875" cy="5654676"/>
          </a:xfrm>
        </p:grpSpPr>
        <p:sp>
          <p:nvSpPr>
            <p:cNvPr id="11" name="Google Shape;11;p26"/>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2" name="Google Shape;12;p26"/>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3" name="Google Shape;13;p26"/>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4" name="Google Shape;14;p26"/>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5" name="Google Shape;15;p26"/>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6" name="Google Shape;16;p26"/>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7" name="Google Shape;17;p26"/>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8" name="Google Shape;18;p26"/>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19" name="Google Shape;19;p26"/>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20" name="Google Shape;20;p26"/>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21" name="Google Shape;21;p26"/>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22" name="Google Shape;22;p26"/>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19607"/>
              </a:scheme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grpSp>
      <p:grpSp>
        <p:nvGrpSpPr>
          <p:cNvPr id="23" name="Google Shape;23;p26"/>
          <p:cNvGrpSpPr/>
          <p:nvPr/>
        </p:nvGrpSpPr>
        <p:grpSpPr>
          <a:xfrm>
            <a:off x="20637" y="0"/>
            <a:ext cx="1952625" cy="6853237"/>
            <a:chOff x="6627813" y="196102"/>
            <a:chExt cx="1952625" cy="5677649"/>
          </a:xfrm>
        </p:grpSpPr>
        <p:sp>
          <p:nvSpPr>
            <p:cNvPr id="24" name="Google Shape;24;p26"/>
            <p:cNvSpPr/>
            <p:nvPr/>
          </p:nvSpPr>
          <p:spPr>
            <a:xfrm>
              <a:off x="6627813" y="196102"/>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25" name="Google Shape;25;p26"/>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26" name="Google Shape;26;p26"/>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27" name="Google Shape;27;p26"/>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28" name="Google Shape;28;p26"/>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29" name="Google Shape;29;p26"/>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30" name="Google Shape;30;p26"/>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31" name="Google Shape;31;p26"/>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32" name="Google Shape;32;p26"/>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33" name="Google Shape;33;p26"/>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34" name="Google Shape;34;p26"/>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35" name="Google Shape;35;p26"/>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grpSp>
      <p:sp>
        <p:nvSpPr>
          <p:cNvPr id="36" name="Google Shape;36;p26"/>
          <p:cNvSpPr/>
          <p:nvPr/>
        </p:nvSpPr>
        <p:spPr>
          <a:xfrm>
            <a:off x="0" y="0"/>
            <a:ext cx="182562" cy="6858000"/>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37" name="Google Shape;37;p26"/>
          <p:cNvSpPr/>
          <p:nvPr/>
        </p:nvSpPr>
        <p:spPr>
          <a:xfrm>
            <a:off x="-31750" y="4321175"/>
            <a:ext cx="1395412" cy="781050"/>
          </a:xfrm>
          <a:custGeom>
            <a:rect b="b" l="l" r="r" t="t"/>
            <a:pathLst>
              <a:path extrusionOk="0" h="10000" w="8042">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entury Gothic"/>
              <a:ea typeface="Century Gothic"/>
              <a:cs typeface="Century Gothic"/>
              <a:sym typeface="Century Gothic"/>
            </a:endParaRPr>
          </a:p>
        </p:txBody>
      </p:sp>
      <p:sp>
        <p:nvSpPr>
          <p:cNvPr id="38" name="Google Shape;38;p26"/>
          <p:cNvSpPr txBox="1"/>
          <p:nvPr>
            <p:ph type="title"/>
          </p:nvPr>
        </p:nvSpPr>
        <p:spPr>
          <a:xfrm>
            <a:off x="1944687" y="623887"/>
            <a:ext cx="6589712" cy="128111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3600" u="none" cap="none" strike="noStrike">
                <a:solidFill>
                  <a:srgbClr val="1581AA"/>
                </a:solidFill>
                <a:latin typeface="Century Gothic"/>
                <a:ea typeface="Century Gothic"/>
                <a:cs typeface="Century Gothic"/>
                <a:sym typeface="Century Gothic"/>
              </a:defRPr>
            </a:lvl1pPr>
            <a:lvl2pPr lvl="1" marR="0" rtl="0" algn="l">
              <a:spcBef>
                <a:spcPts val="0"/>
              </a:spcBef>
              <a:spcAft>
                <a:spcPts val="0"/>
              </a:spcAft>
              <a:buSzPts val="1400"/>
              <a:buNone/>
              <a:defRPr b="0" i="0" sz="3600" u="none" cap="none" strike="noStrike">
                <a:solidFill>
                  <a:srgbClr val="1581AA"/>
                </a:solidFill>
                <a:latin typeface="Century Gothic"/>
                <a:ea typeface="Century Gothic"/>
                <a:cs typeface="Century Gothic"/>
                <a:sym typeface="Century Gothic"/>
              </a:defRPr>
            </a:lvl2pPr>
            <a:lvl3pPr lvl="2" marR="0" rtl="0" algn="l">
              <a:spcBef>
                <a:spcPts val="0"/>
              </a:spcBef>
              <a:spcAft>
                <a:spcPts val="0"/>
              </a:spcAft>
              <a:buSzPts val="1400"/>
              <a:buNone/>
              <a:defRPr b="0" i="0" sz="3600" u="none" cap="none" strike="noStrike">
                <a:solidFill>
                  <a:srgbClr val="1581AA"/>
                </a:solidFill>
                <a:latin typeface="Century Gothic"/>
                <a:ea typeface="Century Gothic"/>
                <a:cs typeface="Century Gothic"/>
                <a:sym typeface="Century Gothic"/>
              </a:defRPr>
            </a:lvl3pPr>
            <a:lvl4pPr lvl="3" marR="0" rtl="0" algn="l">
              <a:spcBef>
                <a:spcPts val="0"/>
              </a:spcBef>
              <a:spcAft>
                <a:spcPts val="0"/>
              </a:spcAft>
              <a:buSzPts val="1400"/>
              <a:buNone/>
              <a:defRPr b="0" i="0" sz="3600" u="none" cap="none" strike="noStrike">
                <a:solidFill>
                  <a:srgbClr val="1581AA"/>
                </a:solidFill>
                <a:latin typeface="Century Gothic"/>
                <a:ea typeface="Century Gothic"/>
                <a:cs typeface="Century Gothic"/>
                <a:sym typeface="Century Gothic"/>
              </a:defRPr>
            </a:lvl4pPr>
            <a:lvl5pPr lvl="4" marR="0" rtl="0" algn="l">
              <a:spcBef>
                <a:spcPts val="0"/>
              </a:spcBef>
              <a:spcAft>
                <a:spcPts val="0"/>
              </a:spcAft>
              <a:buSzPts val="1400"/>
              <a:buNone/>
              <a:defRPr b="0" i="0" sz="3600" u="none" cap="none" strike="noStrike">
                <a:solidFill>
                  <a:srgbClr val="1581AA"/>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9" name="Google Shape;39;p26"/>
          <p:cNvSpPr txBox="1"/>
          <p:nvPr>
            <p:ph idx="1" type="body"/>
          </p:nvPr>
        </p:nvSpPr>
        <p:spPr>
          <a:xfrm>
            <a:off x="1943100" y="2133600"/>
            <a:ext cx="6591300" cy="38862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404040"/>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404040"/>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404040"/>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404040"/>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404040"/>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40" name="Google Shape;40;p26"/>
          <p:cNvSpPr txBox="1"/>
          <p:nvPr>
            <p:ph idx="10" type="dt"/>
          </p:nvPr>
        </p:nvSpPr>
        <p:spPr>
          <a:xfrm>
            <a:off x="7772400" y="6135687"/>
            <a:ext cx="766762" cy="369887"/>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900" u="none">
                <a:solidFill>
                  <a:srgbClr val="898989"/>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1" name="Google Shape;41;p26"/>
          <p:cNvSpPr txBox="1"/>
          <p:nvPr>
            <p:ph idx="11" type="ftr"/>
          </p:nvPr>
        </p:nvSpPr>
        <p:spPr>
          <a:xfrm>
            <a:off x="1943100" y="6135687"/>
            <a:ext cx="5716587"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a:solidFill>
                  <a:srgbClr val="898989"/>
                </a:solidFill>
                <a:latin typeface="Century Gothic"/>
                <a:ea typeface="Century Gothic"/>
                <a:cs typeface="Century Gothic"/>
                <a:sym typeface="Century Gothic"/>
              </a:defRPr>
            </a:lvl1pPr>
            <a:lvl2pPr lvl="1"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42" name="Google Shape;42;p26"/>
          <p:cNvSpPr txBox="1"/>
          <p:nvPr>
            <p:ph idx="12" type="sldNum"/>
          </p:nvPr>
        </p:nvSpPr>
        <p:spPr>
          <a:xfrm>
            <a:off x="423862" y="4529137"/>
            <a:ext cx="584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FEFFFF"/>
              </a:buClr>
              <a:buSzPts val="2000"/>
              <a:buFont typeface="Century Gothic"/>
              <a:buNone/>
              <a:defRPr b="0" i="0" sz="2000" u="non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 name="Shape 53"/>
        <p:cNvGrpSpPr/>
        <p:nvPr/>
      </p:nvGrpSpPr>
      <p:grpSpPr>
        <a:xfrm>
          <a:off x="0" y="0"/>
          <a:ext cx="0" cy="0"/>
          <a:chOff x="0" y="0"/>
          <a:chExt cx="0" cy="0"/>
        </a:xfrm>
      </p:grpSpPr>
      <p:sp>
        <p:nvSpPr>
          <p:cNvPr id="54" name="Google Shape;54;p1"/>
          <p:cNvSpPr txBox="1"/>
          <p:nvPr>
            <p:ph type="ctrTitle"/>
          </p:nvPr>
        </p:nvSpPr>
        <p:spPr>
          <a:xfrm>
            <a:off x="800100" y="1116012"/>
            <a:ext cx="7620000" cy="1295400"/>
          </a:xfrm>
          <a:prstGeom prst="rect">
            <a:avLst/>
          </a:prstGeom>
          <a:noFill/>
          <a:ln>
            <a:noFill/>
          </a:ln>
        </p:spPr>
        <p:txBody>
          <a:bodyPr anchorCtr="0" anchor="b" bIns="45700" lIns="91425" spcFirstLastPara="1" rIns="91425" wrap="square" tIns="45700">
            <a:noAutofit/>
          </a:bodyPr>
          <a:lstStyle/>
          <a:p>
            <a:pPr indent="0" lvl="0" marL="0" rtl="0" algn="ctr">
              <a:lnSpc>
                <a:spcPct val="150000"/>
              </a:lnSpc>
              <a:spcBef>
                <a:spcPts val="0"/>
              </a:spcBef>
              <a:spcAft>
                <a:spcPts val="0"/>
              </a:spcAft>
              <a:buClr>
                <a:schemeClr val="dk1"/>
              </a:buClr>
              <a:buSzPts val="1100"/>
              <a:buFont typeface="Arial"/>
              <a:buNone/>
            </a:pPr>
            <a:r>
              <a:rPr b="1" lang="en-US" sz="2600">
                <a:latin typeface="Arial"/>
                <a:ea typeface="Arial"/>
                <a:cs typeface="Arial"/>
                <a:sym typeface="Arial"/>
              </a:rPr>
              <a:t>Understanding Web Archiving Services</a:t>
            </a:r>
            <a:endParaRPr b="1" sz="2600">
              <a:latin typeface="Arial"/>
              <a:ea typeface="Arial"/>
              <a:cs typeface="Arial"/>
              <a:sym typeface="Arial"/>
            </a:endParaRPr>
          </a:p>
          <a:p>
            <a:pPr indent="0" lvl="0" marL="0" rtl="0" algn="ctr">
              <a:lnSpc>
                <a:spcPct val="150000"/>
              </a:lnSpc>
              <a:spcBef>
                <a:spcPts val="0"/>
              </a:spcBef>
              <a:spcAft>
                <a:spcPts val="0"/>
              </a:spcAft>
              <a:buClr>
                <a:srgbClr val="1581AA"/>
              </a:buClr>
              <a:buSzPts val="2600"/>
              <a:buFont typeface="Arial"/>
              <a:buNone/>
            </a:pPr>
            <a:r>
              <a:rPr b="1" lang="en-US" sz="2600">
                <a:latin typeface="Arial"/>
                <a:ea typeface="Arial"/>
                <a:cs typeface="Arial"/>
                <a:sym typeface="Arial"/>
              </a:rPr>
              <a:t>and Their (Mis)Use on Social Media</a:t>
            </a:r>
            <a:endParaRPr b="1" sz="2600">
              <a:latin typeface="Arial"/>
              <a:ea typeface="Arial"/>
              <a:cs typeface="Arial"/>
              <a:sym typeface="Arial"/>
            </a:endParaRPr>
          </a:p>
        </p:txBody>
      </p:sp>
      <p:sp>
        <p:nvSpPr>
          <p:cNvPr id="55" name="Google Shape;55;p1"/>
          <p:cNvSpPr txBox="1"/>
          <p:nvPr/>
        </p:nvSpPr>
        <p:spPr>
          <a:xfrm>
            <a:off x="3048000" y="4784725"/>
            <a:ext cx="3124200" cy="13382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Presented by</a:t>
            </a:r>
            <a:endParaRPr/>
          </a:p>
          <a:p>
            <a:pPr indent="0" lvl="0" marL="0" marR="0" rtl="0" algn="ctr">
              <a:lnSpc>
                <a:spcPct val="100000"/>
              </a:lnSpc>
              <a:spcBef>
                <a:spcPts val="0"/>
              </a:spcBef>
              <a:spcAft>
                <a:spcPts val="0"/>
              </a:spcAft>
              <a:buClr>
                <a:schemeClr val="dk1"/>
              </a:buClr>
              <a:buSzPts val="2400"/>
              <a:buFont typeface="Century Gothic"/>
              <a:buNone/>
            </a:pPr>
            <a:r>
              <a:t/>
            </a:r>
            <a:endParaRPr b="1" i="0" sz="2400" u="non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Tarannum Zaki</a:t>
            </a:r>
            <a:endParaRPr/>
          </a:p>
          <a:p>
            <a:pPr indent="0" lvl="0" marL="0" marR="0" rtl="0" algn="ctr">
              <a:lnSpc>
                <a:spcPct val="100000"/>
              </a:lnSpc>
              <a:spcBef>
                <a:spcPts val="0"/>
              </a:spcBef>
              <a:spcAft>
                <a:spcPts val="0"/>
              </a:spcAft>
              <a:buClr>
                <a:schemeClr val="dk1"/>
              </a:buClr>
              <a:buSzPts val="900"/>
              <a:buFont typeface="Arial"/>
              <a:buNone/>
            </a:pPr>
            <a:r>
              <a:rPr b="1" i="0" lang="en-US" sz="900" u="none">
                <a:solidFill>
                  <a:schemeClr val="dk1"/>
                </a:solidFill>
                <a:latin typeface="Arial"/>
                <a:ea typeface="Arial"/>
                <a:cs typeface="Arial"/>
                <a:sym typeface="Arial"/>
              </a:rPr>
              <a:t>@tarannum_zaki @WebSciDL</a:t>
            </a:r>
            <a:endParaRPr/>
          </a:p>
        </p:txBody>
      </p:sp>
      <p:sp>
        <p:nvSpPr>
          <p:cNvPr id="56" name="Google Shape;56;p1"/>
          <p:cNvSpPr txBox="1"/>
          <p:nvPr/>
        </p:nvSpPr>
        <p:spPr>
          <a:xfrm>
            <a:off x="952500" y="2935287"/>
            <a:ext cx="7467600" cy="1477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Authors: </a:t>
            </a:r>
            <a:r>
              <a:rPr b="1" lang="en-US" sz="1800">
                <a:solidFill>
                  <a:schemeClr val="dk1"/>
                </a:solidFill>
              </a:rPr>
              <a:t>Savvas Zannettou, Jeremy Blackburnz, Emiliano De Cristofaroy, Michael Sirivianos, Gianluca Stringhini</a:t>
            </a:r>
            <a:endParaRPr b="1" sz="1800">
              <a:solidFill>
                <a:schemeClr val="dk1"/>
              </a:solidFill>
            </a:endParaRPr>
          </a:p>
          <a:p>
            <a:pPr indent="0" lvl="0" marL="0" marR="0" rtl="0" algn="ctr">
              <a:lnSpc>
                <a:spcPct val="100000"/>
              </a:lnSpc>
              <a:spcBef>
                <a:spcPts val="0"/>
              </a:spcBef>
              <a:spcAft>
                <a:spcPts val="0"/>
              </a:spcAft>
              <a:buClr>
                <a:schemeClr val="dk1"/>
              </a:buClr>
              <a:buSzPts val="1800"/>
              <a:buFont typeface="Arial"/>
              <a:buNone/>
            </a:pPr>
            <a:r>
              <a:t/>
            </a:r>
            <a:endParaRPr b="1" sz="1800">
              <a:solidFill>
                <a:schemeClr val="dk1"/>
              </a:solidFill>
            </a:endParaRPr>
          </a:p>
          <a:p>
            <a:pPr indent="0" lvl="0" marL="0" marR="0" rtl="0" algn="ctr">
              <a:lnSpc>
                <a:spcPct val="100000"/>
              </a:lnSpc>
              <a:spcBef>
                <a:spcPts val="0"/>
              </a:spcBef>
              <a:spcAft>
                <a:spcPts val="0"/>
              </a:spcAft>
              <a:buClr>
                <a:schemeClr val="dk1"/>
              </a:buClr>
              <a:buSzPts val="1800"/>
              <a:buFont typeface="Arial"/>
              <a:buNone/>
            </a:pPr>
            <a:r>
              <a:rPr b="1" lang="en-US" sz="1800">
                <a:solidFill>
                  <a:schemeClr val="dk1"/>
                </a:solidFill>
              </a:rPr>
              <a:t>Published: The 12th International AAAI Conference on Web and Social Media, 2018</a:t>
            </a:r>
            <a:endParaRPr b="1" sz="1800">
              <a:solidFill>
                <a:schemeClr val="dk1"/>
              </a:solidFill>
            </a:endParaRPr>
          </a:p>
        </p:txBody>
      </p:sp>
      <p:sp>
        <p:nvSpPr>
          <p:cNvPr id="57" name="Google Shape;57;p1"/>
          <p:cNvSpPr txBox="1"/>
          <p:nvPr/>
        </p:nvSpPr>
        <p:spPr>
          <a:xfrm>
            <a:off x="3276600" y="273050"/>
            <a:ext cx="30462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1" i="0" lang="en-US" sz="1400" u="none">
                <a:solidFill>
                  <a:schemeClr val="dk1"/>
                </a:solidFill>
                <a:latin typeface="Arial"/>
                <a:ea typeface="Arial"/>
                <a:cs typeface="Arial"/>
                <a:sym typeface="Arial"/>
              </a:rPr>
              <a:t>CS 8</a:t>
            </a:r>
            <a:r>
              <a:rPr b="1" lang="en-US">
                <a:solidFill>
                  <a:schemeClr val="dk1"/>
                </a:solidFill>
              </a:rPr>
              <a:t>95</a:t>
            </a:r>
            <a:r>
              <a:rPr b="1" i="0" lang="en-US" sz="1400" u="none">
                <a:solidFill>
                  <a:schemeClr val="dk1"/>
                </a:solidFill>
                <a:latin typeface="Arial"/>
                <a:ea typeface="Arial"/>
                <a:cs typeface="Arial"/>
                <a:sym typeface="Arial"/>
              </a:rPr>
              <a:t>: </a:t>
            </a:r>
            <a:r>
              <a:rPr b="1" lang="en-US">
                <a:solidFill>
                  <a:schemeClr val="dk1"/>
                </a:solidFill>
              </a:rPr>
              <a:t>Web Archive Forensics</a:t>
            </a:r>
            <a:endParaRPr/>
          </a:p>
          <a:p>
            <a:pPr indent="0" lvl="0" marL="0" marR="0" rtl="0" algn="ctr">
              <a:lnSpc>
                <a:spcPct val="100000"/>
              </a:lnSpc>
              <a:spcBef>
                <a:spcPts val="0"/>
              </a:spcBef>
              <a:spcAft>
                <a:spcPts val="0"/>
              </a:spcAft>
              <a:buClr>
                <a:schemeClr val="dk1"/>
              </a:buClr>
              <a:buSzPts val="1400"/>
              <a:buFont typeface="Arial"/>
              <a:buNone/>
            </a:pPr>
            <a:r>
              <a:rPr b="1" lang="en-US">
                <a:solidFill>
                  <a:schemeClr val="dk1"/>
                </a:solidFill>
              </a:rPr>
              <a:t>Fall</a:t>
            </a:r>
            <a:r>
              <a:rPr b="1" i="0" lang="en-US" sz="1400" u="none">
                <a:solidFill>
                  <a:schemeClr val="dk1"/>
                </a:solidFill>
                <a:latin typeface="Arial"/>
                <a:ea typeface="Arial"/>
                <a:cs typeface="Arial"/>
                <a:sym typeface="Arial"/>
              </a:rPr>
              <a:t> 2022</a:t>
            </a:r>
            <a:endParaRPr/>
          </a:p>
        </p:txBody>
      </p:sp>
      <p:sp>
        <p:nvSpPr>
          <p:cNvPr id="58" name="Google Shape;58;p1"/>
          <p:cNvSpPr txBox="1"/>
          <p:nvPr/>
        </p:nvSpPr>
        <p:spPr>
          <a:xfrm>
            <a:off x="3335337" y="6324600"/>
            <a:ext cx="2667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400"/>
              <a:buFont typeface="Arial"/>
              <a:buNone/>
            </a:pPr>
            <a:r>
              <a:rPr b="1" i="0" lang="en-US" sz="1400" u="none">
                <a:solidFill>
                  <a:schemeClr val="dk1"/>
                </a:solidFill>
                <a:latin typeface="Arial"/>
                <a:ea typeface="Arial"/>
                <a:cs typeface="Arial"/>
                <a:sym typeface="Arial"/>
              </a:rPr>
              <a:t>Date: </a:t>
            </a:r>
            <a:r>
              <a:rPr b="1" lang="en-US">
                <a:solidFill>
                  <a:schemeClr val="dk1"/>
                </a:solidFill>
              </a:rPr>
              <a:t>26</a:t>
            </a:r>
            <a:r>
              <a:rPr b="1" i="0" lang="en-US" sz="1400" u="none">
                <a:solidFill>
                  <a:schemeClr val="dk1"/>
                </a:solidFill>
                <a:latin typeface="Arial"/>
                <a:ea typeface="Arial"/>
                <a:cs typeface="Arial"/>
                <a:sym typeface="Arial"/>
              </a:rPr>
              <a:t> </a:t>
            </a:r>
            <a:r>
              <a:rPr b="1" lang="en-US">
                <a:solidFill>
                  <a:schemeClr val="dk1"/>
                </a:solidFill>
              </a:rPr>
              <a:t>September</a:t>
            </a:r>
            <a:r>
              <a:rPr b="1" i="0" lang="en-US" sz="1400" u="none">
                <a:solidFill>
                  <a:schemeClr val="dk1"/>
                </a:solidFill>
                <a:latin typeface="Arial"/>
                <a:ea typeface="Arial"/>
                <a:cs typeface="Arial"/>
                <a:sym typeface="Arial"/>
              </a:rPr>
              <a:t>,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 name="Shape 138"/>
        <p:cNvGrpSpPr/>
        <p:nvPr/>
      </p:nvGrpSpPr>
      <p:grpSpPr>
        <a:xfrm>
          <a:off x="0" y="0"/>
          <a:ext cx="0" cy="0"/>
          <a:chOff x="0" y="0"/>
          <a:chExt cx="0" cy="0"/>
        </a:xfrm>
      </p:grpSpPr>
      <p:sp>
        <p:nvSpPr>
          <p:cNvPr id="139" name="Google Shape;139;p8"/>
          <p:cNvSpPr txBox="1"/>
          <p:nvPr>
            <p:ph type="ctrTitle"/>
          </p:nvPr>
        </p:nvSpPr>
        <p:spPr>
          <a:xfrm>
            <a:off x="501650" y="452437"/>
            <a:ext cx="7315200" cy="5334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1581AA"/>
              </a:buClr>
              <a:buSzPts val="2700"/>
              <a:buFont typeface="Arial"/>
              <a:buNone/>
            </a:pPr>
            <a:r>
              <a:rPr b="1" i="0" lang="en-US" sz="2700" u="none">
                <a:solidFill>
                  <a:srgbClr val="1581AA"/>
                </a:solidFill>
                <a:latin typeface="Arial"/>
                <a:ea typeface="Arial"/>
                <a:cs typeface="Arial"/>
                <a:sym typeface="Arial"/>
              </a:rPr>
              <a:t>Methodology</a:t>
            </a:r>
            <a:endParaRPr/>
          </a:p>
        </p:txBody>
      </p:sp>
      <p:sp>
        <p:nvSpPr>
          <p:cNvPr id="140" name="Google Shape;140;p8"/>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10</a:t>
            </a:r>
            <a:endParaRPr/>
          </a:p>
        </p:txBody>
      </p:sp>
      <p:pic>
        <p:nvPicPr>
          <p:cNvPr id="141" name="Google Shape;141;p8"/>
          <p:cNvPicPr preferRelativeResize="0"/>
          <p:nvPr/>
        </p:nvPicPr>
        <p:blipFill>
          <a:blip r:embed="rId3">
            <a:alphaModFix/>
          </a:blip>
          <a:stretch>
            <a:fillRect/>
          </a:stretch>
        </p:blipFill>
        <p:spPr>
          <a:xfrm>
            <a:off x="152400" y="1538037"/>
            <a:ext cx="8839201" cy="37819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5" name="Shape 145"/>
        <p:cNvGrpSpPr/>
        <p:nvPr/>
      </p:nvGrpSpPr>
      <p:grpSpPr>
        <a:xfrm>
          <a:off x="0" y="0"/>
          <a:ext cx="0" cy="0"/>
          <a:chOff x="0" y="0"/>
          <a:chExt cx="0" cy="0"/>
        </a:xfrm>
      </p:grpSpPr>
      <p:sp>
        <p:nvSpPr>
          <p:cNvPr id="146" name="Google Shape;146;g1596367933e_0_70"/>
          <p:cNvSpPr txBox="1"/>
          <p:nvPr>
            <p:ph type="ctrTitle"/>
          </p:nvPr>
        </p:nvSpPr>
        <p:spPr>
          <a:xfrm>
            <a:off x="501650" y="452437"/>
            <a:ext cx="73152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Dataset</a:t>
            </a:r>
            <a:endParaRPr/>
          </a:p>
        </p:txBody>
      </p:sp>
      <p:sp>
        <p:nvSpPr>
          <p:cNvPr id="147" name="Google Shape;147;g1596367933e_0_70"/>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11</a:t>
            </a:r>
            <a:endParaRPr/>
          </a:p>
        </p:txBody>
      </p:sp>
      <p:pic>
        <p:nvPicPr>
          <p:cNvPr id="148" name="Google Shape;148;g1596367933e_0_70"/>
          <p:cNvPicPr preferRelativeResize="0"/>
          <p:nvPr/>
        </p:nvPicPr>
        <p:blipFill>
          <a:blip r:embed="rId3">
            <a:alphaModFix/>
          </a:blip>
          <a:stretch>
            <a:fillRect/>
          </a:stretch>
        </p:blipFill>
        <p:spPr>
          <a:xfrm>
            <a:off x="1138238" y="1342087"/>
            <a:ext cx="6867525" cy="3219450"/>
          </a:xfrm>
          <a:prstGeom prst="rect">
            <a:avLst/>
          </a:prstGeom>
          <a:noFill/>
          <a:ln>
            <a:noFill/>
          </a:ln>
        </p:spPr>
      </p:pic>
      <p:sp>
        <p:nvSpPr>
          <p:cNvPr id="149" name="Google Shape;149;g1596367933e_0_70"/>
          <p:cNvSpPr txBox="1"/>
          <p:nvPr/>
        </p:nvSpPr>
        <p:spPr>
          <a:xfrm>
            <a:off x="1052000" y="4686525"/>
            <a:ext cx="7178100" cy="554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900"/>
              <a:buFont typeface="Arial"/>
              <a:buNone/>
            </a:pPr>
            <a:r>
              <a:rPr b="1" lang="en-US" sz="1000">
                <a:solidFill>
                  <a:schemeClr val="dk1"/>
                </a:solidFill>
              </a:rPr>
              <a:t>Table 1</a:t>
            </a:r>
            <a:r>
              <a:rPr b="1" i="0" lang="en-US" sz="1000" u="none">
                <a:solidFill>
                  <a:schemeClr val="dk1"/>
                </a:solidFill>
              </a:rPr>
              <a:t>:</a:t>
            </a:r>
            <a:r>
              <a:rPr b="0" i="0" lang="en-US" sz="1000" u="none">
                <a:solidFill>
                  <a:schemeClr val="dk1"/>
                </a:solidFill>
                <a:latin typeface="Arial"/>
                <a:ea typeface="Arial"/>
                <a:cs typeface="Arial"/>
                <a:sym typeface="Arial"/>
              </a:rPr>
              <a:t> </a:t>
            </a:r>
            <a:r>
              <a:rPr lang="en-US" sz="1000">
                <a:solidFill>
                  <a:schemeClr val="dk1"/>
                </a:solidFill>
              </a:rPr>
              <a:t>Overview of our datasets: number and percentage of posts that include archive URLs, unique number of archive URLs, source URLs, and source domains. We also filter URLs that are malformed, unreachable, or point to resources other than Web pages.</a:t>
            </a:r>
            <a:endParaRPr sz="1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3" name="Shape 153"/>
        <p:cNvGrpSpPr/>
        <p:nvPr/>
      </p:nvGrpSpPr>
      <p:grpSpPr>
        <a:xfrm>
          <a:off x="0" y="0"/>
          <a:ext cx="0" cy="0"/>
          <a:chOff x="0" y="0"/>
          <a:chExt cx="0" cy="0"/>
        </a:xfrm>
      </p:grpSpPr>
      <p:sp>
        <p:nvSpPr>
          <p:cNvPr id="154" name="Google Shape;154;p10"/>
          <p:cNvSpPr txBox="1"/>
          <p:nvPr>
            <p:ph type="ctrTitle"/>
          </p:nvPr>
        </p:nvSpPr>
        <p:spPr>
          <a:xfrm>
            <a:off x="118062" y="350837"/>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Cross-Platform Analysis : Source Domains</a:t>
            </a:r>
            <a:endParaRPr/>
          </a:p>
        </p:txBody>
      </p:sp>
      <p:sp>
        <p:nvSpPr>
          <p:cNvPr id="155" name="Google Shape;155;p10"/>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r>
              <a:rPr lang="en-US" sz="1800">
                <a:solidFill>
                  <a:schemeClr val="dk1"/>
                </a:solidFill>
              </a:rPr>
              <a:t>2</a:t>
            </a:r>
            <a:endParaRPr/>
          </a:p>
        </p:txBody>
      </p:sp>
      <p:sp>
        <p:nvSpPr>
          <p:cNvPr id="156" name="Google Shape;156;p10"/>
          <p:cNvSpPr txBox="1"/>
          <p:nvPr/>
        </p:nvSpPr>
        <p:spPr>
          <a:xfrm>
            <a:off x="501650" y="985825"/>
            <a:ext cx="8937300" cy="6629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Live Feed</a:t>
            </a:r>
            <a:endParaRPr b="1"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90% of domains only appear once</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1.2M distinct archive.is URLs belong to Twitter.com</a:t>
            </a:r>
            <a:endParaRPr sz="1600">
              <a:solidFill>
                <a:schemeClr val="dk1"/>
              </a:solidFill>
            </a:endParaRPr>
          </a:p>
          <a:p>
            <a:pPr indent="0" lvl="0" marL="914400" marR="0" rtl="0" algn="just">
              <a:lnSpc>
                <a:spcPct val="150000"/>
              </a:lnSpc>
              <a:spcBef>
                <a:spcPts val="0"/>
              </a:spcBef>
              <a:spcAft>
                <a:spcPts val="0"/>
              </a:spcAft>
              <a:buNone/>
            </a:pPr>
            <a:r>
              <a:t/>
            </a:r>
            <a:endParaRPr sz="1600">
              <a:solidFill>
                <a:schemeClr val="dk1"/>
              </a:solidFill>
            </a:endParaRPr>
          </a:p>
          <a:p>
            <a:pPr indent="-342900" lvl="2" marL="1257300" marR="0" rtl="0" algn="just">
              <a:lnSpc>
                <a:spcPct val="100000"/>
              </a:lnSpc>
              <a:spcBef>
                <a:spcPts val="0"/>
              </a:spcBef>
              <a:spcAft>
                <a:spcPts val="0"/>
              </a:spcAft>
              <a:buClr>
                <a:schemeClr val="dk1"/>
              </a:buClr>
              <a:buSzPts val="1700"/>
              <a:buFont typeface="Century Gothic"/>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sp>
        <p:nvSpPr>
          <p:cNvPr id="157" name="Google Shape;157;p10"/>
          <p:cNvSpPr txBox="1"/>
          <p:nvPr/>
        </p:nvSpPr>
        <p:spPr>
          <a:xfrm>
            <a:off x="1000400" y="5035975"/>
            <a:ext cx="71781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900"/>
              <a:buFont typeface="Arial"/>
              <a:buNone/>
            </a:pPr>
            <a:r>
              <a:rPr b="1" lang="en-US" sz="1000">
                <a:solidFill>
                  <a:schemeClr val="dk1"/>
                </a:solidFill>
              </a:rPr>
              <a:t>Figure 1(a):</a:t>
            </a:r>
            <a:r>
              <a:rPr lang="en-US" sz="1000">
                <a:solidFill>
                  <a:schemeClr val="dk1"/>
                </a:solidFill>
              </a:rPr>
              <a:t> CDF of the number of distinct URLs per source domain for archive.is’s live feed.</a:t>
            </a:r>
            <a:endParaRPr sz="1000">
              <a:solidFill>
                <a:schemeClr val="dk1"/>
              </a:solidFill>
            </a:endParaRPr>
          </a:p>
        </p:txBody>
      </p:sp>
      <p:pic>
        <p:nvPicPr>
          <p:cNvPr id="158" name="Google Shape;158;p10"/>
          <p:cNvPicPr preferRelativeResize="0"/>
          <p:nvPr/>
        </p:nvPicPr>
        <p:blipFill>
          <a:blip r:embed="rId3">
            <a:alphaModFix/>
          </a:blip>
          <a:stretch>
            <a:fillRect/>
          </a:stretch>
        </p:blipFill>
        <p:spPr>
          <a:xfrm>
            <a:off x="3090877" y="2205052"/>
            <a:ext cx="3319400" cy="2743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 name="Shape 162"/>
        <p:cNvGrpSpPr/>
        <p:nvPr/>
      </p:nvGrpSpPr>
      <p:grpSpPr>
        <a:xfrm>
          <a:off x="0" y="0"/>
          <a:ext cx="0" cy="0"/>
          <a:chOff x="0" y="0"/>
          <a:chExt cx="0" cy="0"/>
        </a:xfrm>
      </p:grpSpPr>
      <p:sp>
        <p:nvSpPr>
          <p:cNvPr id="163" name="Google Shape;163;g1596367933e_0_79"/>
          <p:cNvSpPr txBox="1"/>
          <p:nvPr>
            <p:ph type="ctrTitle"/>
          </p:nvPr>
        </p:nvSpPr>
        <p:spPr>
          <a:xfrm>
            <a:off x="214312" y="321712"/>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Cross-Platform Analysis : Source Domains</a:t>
            </a:r>
            <a:endParaRPr/>
          </a:p>
        </p:txBody>
      </p:sp>
      <p:sp>
        <p:nvSpPr>
          <p:cNvPr id="164" name="Google Shape;164;g1596367933e_0_79"/>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r>
              <a:rPr lang="en-US" sz="1800">
                <a:solidFill>
                  <a:schemeClr val="dk1"/>
                </a:solidFill>
              </a:rPr>
              <a:t>3</a:t>
            </a:r>
            <a:endParaRPr/>
          </a:p>
        </p:txBody>
      </p:sp>
      <p:sp>
        <p:nvSpPr>
          <p:cNvPr id="165" name="Google Shape;165;g1596367933e_0_79"/>
          <p:cNvSpPr txBox="1"/>
          <p:nvPr/>
        </p:nvSpPr>
        <p:spPr>
          <a:xfrm>
            <a:off x="452800" y="982575"/>
            <a:ext cx="8301600" cy="1663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Live Feed</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11.8% is the Wayback Machine’s archive.org</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common suffixes .com and .org</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major user base of archive.is might belong to Japan and Germany</a:t>
            </a:r>
            <a:endParaRPr sz="1600">
              <a:solidFill>
                <a:schemeClr val="dk1"/>
              </a:solidFill>
            </a:endParaRPr>
          </a:p>
          <a:p>
            <a:pPr indent="-342900" lvl="2" marL="1257300" marR="0" rtl="0" algn="just">
              <a:lnSpc>
                <a:spcPct val="100000"/>
              </a:lnSpc>
              <a:spcBef>
                <a:spcPts val="0"/>
              </a:spcBef>
              <a:spcAft>
                <a:spcPts val="0"/>
              </a:spcAft>
              <a:buClr>
                <a:schemeClr val="dk1"/>
              </a:buClr>
              <a:buSzPts val="1700"/>
              <a:buFont typeface="Century Gothic"/>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pic>
        <p:nvPicPr>
          <p:cNvPr id="166" name="Google Shape;166;g1596367933e_0_79"/>
          <p:cNvPicPr preferRelativeResize="0"/>
          <p:nvPr/>
        </p:nvPicPr>
        <p:blipFill>
          <a:blip r:embed="rId3">
            <a:alphaModFix/>
          </a:blip>
          <a:stretch>
            <a:fillRect/>
          </a:stretch>
        </p:blipFill>
        <p:spPr>
          <a:xfrm>
            <a:off x="938675" y="2588125"/>
            <a:ext cx="6953250" cy="2962275"/>
          </a:xfrm>
          <a:prstGeom prst="rect">
            <a:avLst/>
          </a:prstGeom>
          <a:noFill/>
          <a:ln>
            <a:noFill/>
          </a:ln>
        </p:spPr>
      </p:pic>
      <p:sp>
        <p:nvSpPr>
          <p:cNvPr id="167" name="Google Shape;167;g1596367933e_0_79"/>
          <p:cNvSpPr txBox="1"/>
          <p:nvPr/>
        </p:nvSpPr>
        <p:spPr>
          <a:xfrm>
            <a:off x="826250" y="5647525"/>
            <a:ext cx="71781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1000">
                <a:solidFill>
                  <a:schemeClr val="dk1"/>
                </a:solidFill>
              </a:rPr>
              <a:t>Table 2:</a:t>
            </a:r>
            <a:r>
              <a:rPr lang="en-US" sz="1000">
                <a:solidFill>
                  <a:schemeClr val="dk1"/>
                </a:solidFill>
              </a:rPr>
              <a:t> Top 20 domains and suffixes of the source URLs in the archive.is live feed dataset.</a:t>
            </a:r>
            <a:endParaRPr sz="1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1" name="Shape 171"/>
        <p:cNvGrpSpPr/>
        <p:nvPr/>
      </p:nvGrpSpPr>
      <p:grpSpPr>
        <a:xfrm>
          <a:off x="0" y="0"/>
          <a:ext cx="0" cy="0"/>
          <a:chOff x="0" y="0"/>
          <a:chExt cx="0" cy="0"/>
        </a:xfrm>
      </p:grpSpPr>
      <p:sp>
        <p:nvSpPr>
          <p:cNvPr id="172" name="Google Shape;172;g1596367933e_0_93"/>
          <p:cNvSpPr txBox="1"/>
          <p:nvPr>
            <p:ph type="ctrTitle"/>
          </p:nvPr>
        </p:nvSpPr>
        <p:spPr>
          <a:xfrm>
            <a:off x="214312" y="321712"/>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Cross-Platform Analysis : Source Domains</a:t>
            </a:r>
            <a:endParaRPr/>
          </a:p>
        </p:txBody>
      </p:sp>
      <p:sp>
        <p:nvSpPr>
          <p:cNvPr id="173" name="Google Shape;173;g1596367933e_0_93"/>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r>
              <a:rPr lang="en-US" sz="1800">
                <a:solidFill>
                  <a:schemeClr val="dk1"/>
                </a:solidFill>
              </a:rPr>
              <a:t>4</a:t>
            </a:r>
            <a:endParaRPr/>
          </a:p>
        </p:txBody>
      </p:sp>
      <p:sp>
        <p:nvSpPr>
          <p:cNvPr id="174" name="Google Shape;174;g1596367933e_0_93"/>
          <p:cNvSpPr txBox="1"/>
          <p:nvPr/>
        </p:nvSpPr>
        <p:spPr>
          <a:xfrm>
            <a:off x="452800" y="982575"/>
            <a:ext cx="8301600" cy="1663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Social Networks</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over 40% of the source domains only appear once.</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Wayback Machine generally archives more than archive.is</a:t>
            </a:r>
            <a:endParaRPr sz="1600">
              <a:solidFill>
                <a:schemeClr val="dk1"/>
              </a:solidFill>
            </a:endParaRPr>
          </a:p>
          <a:p>
            <a:pPr indent="-342900" lvl="2" marL="1257300" marR="0" rtl="0" algn="just">
              <a:lnSpc>
                <a:spcPct val="100000"/>
              </a:lnSpc>
              <a:spcBef>
                <a:spcPts val="0"/>
              </a:spcBef>
              <a:spcAft>
                <a:spcPts val="0"/>
              </a:spcAft>
              <a:buClr>
                <a:schemeClr val="dk1"/>
              </a:buClr>
              <a:buSzPts val="1700"/>
              <a:buFont typeface="Century Gothic"/>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pic>
        <p:nvPicPr>
          <p:cNvPr id="175" name="Google Shape;175;g1596367933e_0_93"/>
          <p:cNvPicPr preferRelativeResize="0"/>
          <p:nvPr/>
        </p:nvPicPr>
        <p:blipFill>
          <a:blip r:embed="rId3">
            <a:alphaModFix/>
          </a:blip>
          <a:stretch>
            <a:fillRect/>
          </a:stretch>
        </p:blipFill>
        <p:spPr>
          <a:xfrm>
            <a:off x="1098025" y="2361950"/>
            <a:ext cx="6634551" cy="2696350"/>
          </a:xfrm>
          <a:prstGeom prst="rect">
            <a:avLst/>
          </a:prstGeom>
          <a:noFill/>
          <a:ln>
            <a:noFill/>
          </a:ln>
        </p:spPr>
      </p:pic>
      <p:sp>
        <p:nvSpPr>
          <p:cNvPr id="176" name="Google Shape;176;g1596367933e_0_93"/>
          <p:cNvSpPr txBox="1"/>
          <p:nvPr/>
        </p:nvSpPr>
        <p:spPr>
          <a:xfrm>
            <a:off x="982950" y="5152450"/>
            <a:ext cx="71781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900"/>
              <a:buFont typeface="Arial"/>
              <a:buNone/>
            </a:pPr>
            <a:r>
              <a:rPr b="1" lang="en-US" sz="1000">
                <a:solidFill>
                  <a:schemeClr val="dk1"/>
                </a:solidFill>
              </a:rPr>
              <a:t>Figure 1(a)-(e):</a:t>
            </a:r>
            <a:r>
              <a:rPr lang="en-US" sz="1000">
                <a:solidFill>
                  <a:schemeClr val="dk1"/>
                </a:solidFill>
              </a:rPr>
              <a:t> CDF of the number of distinct URLs per source domain for social networks.</a:t>
            </a:r>
            <a:endParaRPr sz="1000">
              <a:solidFill>
                <a:schemeClr val="dk1"/>
              </a:solidFill>
            </a:endParaRPr>
          </a:p>
        </p:txBody>
      </p:sp>
      <p:pic>
        <p:nvPicPr>
          <p:cNvPr id="177" name="Google Shape;177;g1596367933e_0_93"/>
          <p:cNvPicPr preferRelativeResize="0"/>
          <p:nvPr/>
        </p:nvPicPr>
        <p:blipFill>
          <a:blip r:embed="rId4">
            <a:alphaModFix/>
          </a:blip>
          <a:stretch>
            <a:fillRect/>
          </a:stretch>
        </p:blipFill>
        <p:spPr>
          <a:xfrm>
            <a:off x="1028700" y="2081213"/>
            <a:ext cx="7391400" cy="3000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1" name="Shape 181"/>
        <p:cNvGrpSpPr/>
        <p:nvPr/>
      </p:nvGrpSpPr>
      <p:grpSpPr>
        <a:xfrm>
          <a:off x="0" y="0"/>
          <a:ext cx="0" cy="0"/>
          <a:chOff x="0" y="0"/>
          <a:chExt cx="0" cy="0"/>
        </a:xfrm>
      </p:grpSpPr>
      <p:sp>
        <p:nvSpPr>
          <p:cNvPr id="182" name="Google Shape;182;g1596367933e_0_107"/>
          <p:cNvSpPr txBox="1"/>
          <p:nvPr>
            <p:ph type="ctrTitle"/>
          </p:nvPr>
        </p:nvSpPr>
        <p:spPr>
          <a:xfrm>
            <a:off x="214312" y="321712"/>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Cross-Platform Analysis : Source Domains</a:t>
            </a:r>
            <a:endParaRPr/>
          </a:p>
        </p:txBody>
      </p:sp>
      <p:sp>
        <p:nvSpPr>
          <p:cNvPr id="183" name="Google Shape;183;g1596367933e_0_107"/>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r>
              <a:rPr lang="en-US" sz="1800">
                <a:solidFill>
                  <a:schemeClr val="dk1"/>
                </a:solidFill>
              </a:rPr>
              <a:t>5</a:t>
            </a:r>
            <a:endParaRPr/>
          </a:p>
        </p:txBody>
      </p:sp>
      <p:sp>
        <p:nvSpPr>
          <p:cNvPr id="184" name="Google Shape;184;g1596367933e_0_107"/>
          <p:cNvSpPr txBox="1"/>
          <p:nvPr/>
        </p:nvSpPr>
        <p:spPr>
          <a:xfrm>
            <a:off x="452800" y="982575"/>
            <a:ext cx="8301600" cy="1663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Social Networks</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except Gab </a:t>
            </a:r>
            <a:r>
              <a:rPr lang="en-US" sz="1600">
                <a:solidFill>
                  <a:schemeClr val="dk1"/>
                </a:solidFill>
              </a:rPr>
              <a:t>the most popular domain archived is the platform itself</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mainstream news sources are archived and shared on Reddit, /pol/, and Gab</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on 4chan (/pol/), specific domains have extremely high archival fractions (AFs)</a:t>
            </a:r>
            <a:endParaRPr sz="1600">
              <a:solidFill>
                <a:schemeClr val="dk1"/>
              </a:solidFill>
            </a:endParaRPr>
          </a:p>
          <a:p>
            <a:pPr indent="-342900" lvl="2" marL="1257300" marR="0" rtl="0" algn="just">
              <a:lnSpc>
                <a:spcPct val="100000"/>
              </a:lnSpc>
              <a:spcBef>
                <a:spcPts val="0"/>
              </a:spcBef>
              <a:spcAft>
                <a:spcPts val="0"/>
              </a:spcAft>
              <a:buClr>
                <a:schemeClr val="dk1"/>
              </a:buClr>
              <a:buSzPts val="1700"/>
              <a:buFont typeface="Century Gothic"/>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sp>
        <p:nvSpPr>
          <p:cNvPr id="185" name="Google Shape;185;g1596367933e_0_107"/>
          <p:cNvSpPr txBox="1"/>
          <p:nvPr/>
        </p:nvSpPr>
        <p:spPr>
          <a:xfrm>
            <a:off x="982950" y="6317300"/>
            <a:ext cx="71781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900"/>
              <a:buFont typeface="Arial"/>
              <a:buNone/>
            </a:pPr>
            <a:r>
              <a:rPr b="1" lang="en-US" sz="1000">
                <a:solidFill>
                  <a:schemeClr val="dk1"/>
                </a:solidFill>
              </a:rPr>
              <a:t>Table 3-6</a:t>
            </a:r>
            <a:r>
              <a:rPr b="1" lang="en-US" sz="1000">
                <a:solidFill>
                  <a:schemeClr val="dk1"/>
                </a:solidFill>
              </a:rPr>
              <a:t>:</a:t>
            </a:r>
            <a:r>
              <a:rPr lang="en-US" sz="1000">
                <a:solidFill>
                  <a:schemeClr val="dk1"/>
                </a:solidFill>
              </a:rPr>
              <a:t> </a:t>
            </a:r>
            <a:r>
              <a:rPr lang="en-US" sz="1000">
                <a:solidFill>
                  <a:schemeClr val="dk1"/>
                </a:solidFill>
              </a:rPr>
              <a:t>Top 20 source domains of archive.is and Wayback Machine URLs, and archival fraction (AF) - Reddit, 4chan (/pol/), Twitter, and Gab respectively.</a:t>
            </a:r>
            <a:endParaRPr sz="1000">
              <a:solidFill>
                <a:schemeClr val="dk1"/>
              </a:solidFill>
            </a:endParaRPr>
          </a:p>
        </p:txBody>
      </p:sp>
      <p:pic>
        <p:nvPicPr>
          <p:cNvPr id="186" name="Google Shape;186;g1596367933e_0_107"/>
          <p:cNvPicPr preferRelativeResize="0"/>
          <p:nvPr/>
        </p:nvPicPr>
        <p:blipFill>
          <a:blip r:embed="rId3">
            <a:alphaModFix/>
          </a:blip>
          <a:stretch>
            <a:fillRect/>
          </a:stretch>
        </p:blipFill>
        <p:spPr>
          <a:xfrm>
            <a:off x="2080000" y="2463900"/>
            <a:ext cx="5047196" cy="3853401"/>
          </a:xfrm>
          <a:prstGeom prst="rect">
            <a:avLst/>
          </a:prstGeom>
          <a:noFill/>
          <a:ln>
            <a:noFill/>
          </a:ln>
        </p:spPr>
      </p:pic>
      <p:pic>
        <p:nvPicPr>
          <p:cNvPr id="187" name="Google Shape;187;g1596367933e_0_107"/>
          <p:cNvPicPr preferRelativeResize="0"/>
          <p:nvPr/>
        </p:nvPicPr>
        <p:blipFill>
          <a:blip r:embed="rId4">
            <a:alphaModFix/>
          </a:blip>
          <a:stretch>
            <a:fillRect/>
          </a:stretch>
        </p:blipFill>
        <p:spPr>
          <a:xfrm>
            <a:off x="2071475" y="2463900"/>
            <a:ext cx="5064248" cy="3853400"/>
          </a:xfrm>
          <a:prstGeom prst="rect">
            <a:avLst/>
          </a:prstGeom>
          <a:noFill/>
          <a:ln>
            <a:noFill/>
          </a:ln>
        </p:spPr>
      </p:pic>
      <p:pic>
        <p:nvPicPr>
          <p:cNvPr id="188" name="Google Shape;188;g1596367933e_0_107"/>
          <p:cNvPicPr preferRelativeResize="0"/>
          <p:nvPr/>
        </p:nvPicPr>
        <p:blipFill>
          <a:blip r:embed="rId5">
            <a:alphaModFix/>
          </a:blip>
          <a:stretch>
            <a:fillRect/>
          </a:stretch>
        </p:blipFill>
        <p:spPr>
          <a:xfrm>
            <a:off x="2080000" y="2448477"/>
            <a:ext cx="5047200" cy="3884235"/>
          </a:xfrm>
          <a:prstGeom prst="rect">
            <a:avLst/>
          </a:prstGeom>
          <a:noFill/>
          <a:ln>
            <a:noFill/>
          </a:ln>
        </p:spPr>
      </p:pic>
      <p:pic>
        <p:nvPicPr>
          <p:cNvPr id="189" name="Google Shape;189;g1596367933e_0_107"/>
          <p:cNvPicPr preferRelativeResize="0"/>
          <p:nvPr/>
        </p:nvPicPr>
        <p:blipFill>
          <a:blip r:embed="rId6">
            <a:alphaModFix/>
          </a:blip>
          <a:stretch>
            <a:fillRect/>
          </a:stretch>
        </p:blipFill>
        <p:spPr>
          <a:xfrm>
            <a:off x="2041750" y="2463900"/>
            <a:ext cx="5123682" cy="38533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3" name="Shape 193"/>
        <p:cNvGrpSpPr/>
        <p:nvPr/>
      </p:nvGrpSpPr>
      <p:grpSpPr>
        <a:xfrm>
          <a:off x="0" y="0"/>
          <a:ext cx="0" cy="0"/>
          <a:chOff x="0" y="0"/>
          <a:chExt cx="0" cy="0"/>
        </a:xfrm>
      </p:grpSpPr>
      <p:sp>
        <p:nvSpPr>
          <p:cNvPr id="194" name="Google Shape;194;g1596367933e_0_125"/>
          <p:cNvSpPr txBox="1"/>
          <p:nvPr>
            <p:ph type="ctrTitle"/>
          </p:nvPr>
        </p:nvSpPr>
        <p:spPr>
          <a:xfrm>
            <a:off x="214312" y="321712"/>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Cross-Platform Analysis : URL Characterization</a:t>
            </a:r>
            <a:endParaRPr/>
          </a:p>
        </p:txBody>
      </p:sp>
      <p:sp>
        <p:nvSpPr>
          <p:cNvPr id="195" name="Google Shape;195;g1596367933e_0_125"/>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r>
              <a:rPr lang="en-US" sz="1800">
                <a:solidFill>
                  <a:schemeClr val="dk1"/>
                </a:solidFill>
              </a:rPr>
              <a:t>6</a:t>
            </a:r>
            <a:endParaRPr/>
          </a:p>
        </p:txBody>
      </p:sp>
      <p:sp>
        <p:nvSpPr>
          <p:cNvPr id="196" name="Google Shape;196;g1596367933e_0_125"/>
          <p:cNvSpPr txBox="1"/>
          <p:nvPr/>
        </p:nvSpPr>
        <p:spPr>
          <a:xfrm>
            <a:off x="452800" y="982575"/>
            <a:ext cx="8301600" cy="1663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Live Feed</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the most popular category is Reference Materials</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o</a:t>
            </a:r>
            <a:r>
              <a:rPr lang="en-US" sz="1600">
                <a:solidFill>
                  <a:schemeClr val="dk1"/>
                </a:solidFill>
              </a:rPr>
              <a:t>ther popular categories include Social Networks, News Sources, Education and Business</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for </a:t>
            </a:r>
            <a:r>
              <a:rPr lang="en-US" sz="1600">
                <a:solidFill>
                  <a:schemeClr val="dk1"/>
                </a:solidFill>
              </a:rPr>
              <a:t>empirically distributed sample, the top categories are Business, News, and Adult Content</a:t>
            </a:r>
            <a:endParaRPr sz="1600">
              <a:solidFill>
                <a:schemeClr val="dk1"/>
              </a:solidFill>
            </a:endParaRPr>
          </a:p>
          <a:p>
            <a:pPr indent="-342900" lvl="2" marL="1257300" marR="0" rtl="0" algn="just">
              <a:lnSpc>
                <a:spcPct val="100000"/>
              </a:lnSpc>
              <a:spcBef>
                <a:spcPts val="0"/>
              </a:spcBef>
              <a:spcAft>
                <a:spcPts val="0"/>
              </a:spcAft>
              <a:buClr>
                <a:schemeClr val="dk1"/>
              </a:buClr>
              <a:buSzPts val="1700"/>
              <a:buFont typeface="Century Gothic"/>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sp>
        <p:nvSpPr>
          <p:cNvPr id="197" name="Google Shape;197;g1596367933e_0_125"/>
          <p:cNvSpPr txBox="1"/>
          <p:nvPr/>
        </p:nvSpPr>
        <p:spPr>
          <a:xfrm>
            <a:off x="884500" y="6233700"/>
            <a:ext cx="71781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1000">
                <a:solidFill>
                  <a:schemeClr val="dk1"/>
                </a:solidFill>
              </a:rPr>
              <a:t>Figure 2: </a:t>
            </a:r>
            <a:r>
              <a:rPr lang="en-US" sz="1000">
                <a:solidFill>
                  <a:schemeClr val="dk1"/>
                </a:solidFill>
              </a:rPr>
              <a:t>Top 15 domain categories for the archive.is live feed.</a:t>
            </a:r>
            <a:endParaRPr sz="1000">
              <a:solidFill>
                <a:schemeClr val="dk1"/>
              </a:solidFill>
            </a:endParaRPr>
          </a:p>
        </p:txBody>
      </p:sp>
      <p:pic>
        <p:nvPicPr>
          <p:cNvPr id="198" name="Google Shape;198;g1596367933e_0_125"/>
          <p:cNvPicPr preferRelativeResize="0"/>
          <p:nvPr/>
        </p:nvPicPr>
        <p:blipFill>
          <a:blip r:embed="rId3">
            <a:alphaModFix/>
          </a:blip>
          <a:stretch>
            <a:fillRect/>
          </a:stretch>
        </p:blipFill>
        <p:spPr>
          <a:xfrm>
            <a:off x="1217325" y="3348050"/>
            <a:ext cx="7027356" cy="2824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2" name="Shape 202"/>
        <p:cNvGrpSpPr/>
        <p:nvPr/>
      </p:nvGrpSpPr>
      <p:grpSpPr>
        <a:xfrm>
          <a:off x="0" y="0"/>
          <a:ext cx="0" cy="0"/>
          <a:chOff x="0" y="0"/>
          <a:chExt cx="0" cy="0"/>
        </a:xfrm>
      </p:grpSpPr>
      <p:sp>
        <p:nvSpPr>
          <p:cNvPr id="203" name="Google Shape;203;g1596367933e_0_139"/>
          <p:cNvSpPr txBox="1"/>
          <p:nvPr>
            <p:ph type="ctrTitle"/>
          </p:nvPr>
        </p:nvSpPr>
        <p:spPr>
          <a:xfrm>
            <a:off x="214312" y="321712"/>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Cross-Platform Analysis : URL Characterization</a:t>
            </a:r>
            <a:endParaRPr/>
          </a:p>
        </p:txBody>
      </p:sp>
      <p:sp>
        <p:nvSpPr>
          <p:cNvPr id="204" name="Google Shape;204;g1596367933e_0_139"/>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r>
              <a:rPr lang="en-US" sz="1800">
                <a:solidFill>
                  <a:schemeClr val="dk1"/>
                </a:solidFill>
              </a:rPr>
              <a:t>7</a:t>
            </a:r>
            <a:endParaRPr/>
          </a:p>
        </p:txBody>
      </p:sp>
      <p:sp>
        <p:nvSpPr>
          <p:cNvPr id="205" name="Google Shape;205;g1596367933e_0_139"/>
          <p:cNvSpPr txBox="1"/>
          <p:nvPr/>
        </p:nvSpPr>
        <p:spPr>
          <a:xfrm>
            <a:off x="452800" y="982575"/>
            <a:ext cx="8301600" cy="1663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Social Networks</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both archiving services share  URLs from news sources, social networks, and marketing sites on all social networks</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Education and Government URLs appear as top categories for the Wayback Machine</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a:t>
            </a:r>
            <a:r>
              <a:rPr lang="en-US" sz="1600">
                <a:solidFill>
                  <a:schemeClr val="dk1"/>
                </a:solidFill>
              </a:rPr>
              <a:t>questionable’ content appear only for archive.is</a:t>
            </a:r>
            <a:endParaRPr sz="1600">
              <a:solidFill>
                <a:schemeClr val="dk1"/>
              </a:solidFill>
            </a:endParaRPr>
          </a:p>
          <a:p>
            <a:pPr indent="-342900" lvl="2" marL="1257300" marR="0" rtl="0" algn="just">
              <a:lnSpc>
                <a:spcPct val="100000"/>
              </a:lnSpc>
              <a:spcBef>
                <a:spcPts val="0"/>
              </a:spcBef>
              <a:spcAft>
                <a:spcPts val="0"/>
              </a:spcAft>
              <a:buClr>
                <a:schemeClr val="dk1"/>
              </a:buClr>
              <a:buSzPts val="1700"/>
              <a:buFont typeface="Century Gothic"/>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sp>
        <p:nvSpPr>
          <p:cNvPr id="206" name="Google Shape;206;g1596367933e_0_139"/>
          <p:cNvSpPr txBox="1"/>
          <p:nvPr/>
        </p:nvSpPr>
        <p:spPr>
          <a:xfrm>
            <a:off x="884500" y="6233700"/>
            <a:ext cx="71781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1000">
                <a:solidFill>
                  <a:schemeClr val="dk1"/>
                </a:solidFill>
              </a:rPr>
              <a:t>Figure 3: </a:t>
            </a:r>
            <a:r>
              <a:rPr lang="en-US" sz="1000">
                <a:solidFill>
                  <a:schemeClr val="dk1"/>
                </a:solidFill>
              </a:rPr>
              <a:t>Top domain categories for archive URLs appearing on the four social networks.</a:t>
            </a:r>
            <a:endParaRPr sz="1000">
              <a:solidFill>
                <a:schemeClr val="dk1"/>
              </a:solidFill>
            </a:endParaRPr>
          </a:p>
        </p:txBody>
      </p:sp>
      <p:pic>
        <p:nvPicPr>
          <p:cNvPr id="207" name="Google Shape;207;g1596367933e_0_139"/>
          <p:cNvPicPr preferRelativeResize="0"/>
          <p:nvPr/>
        </p:nvPicPr>
        <p:blipFill>
          <a:blip r:embed="rId3">
            <a:alphaModFix/>
          </a:blip>
          <a:stretch>
            <a:fillRect/>
          </a:stretch>
        </p:blipFill>
        <p:spPr>
          <a:xfrm>
            <a:off x="322750" y="2906588"/>
            <a:ext cx="8301601" cy="3066888"/>
          </a:xfrm>
          <a:prstGeom prst="rect">
            <a:avLst/>
          </a:prstGeom>
          <a:noFill/>
          <a:ln>
            <a:noFill/>
          </a:ln>
        </p:spPr>
      </p:pic>
      <p:pic>
        <p:nvPicPr>
          <p:cNvPr id="208" name="Google Shape;208;g1596367933e_0_139"/>
          <p:cNvPicPr preferRelativeResize="0"/>
          <p:nvPr/>
        </p:nvPicPr>
        <p:blipFill>
          <a:blip r:embed="rId4">
            <a:alphaModFix/>
          </a:blip>
          <a:stretch>
            <a:fillRect/>
          </a:stretch>
        </p:blipFill>
        <p:spPr>
          <a:xfrm>
            <a:off x="285250" y="2875849"/>
            <a:ext cx="8573504" cy="3066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2" name="Shape 212"/>
        <p:cNvGrpSpPr/>
        <p:nvPr/>
      </p:nvGrpSpPr>
      <p:grpSpPr>
        <a:xfrm>
          <a:off x="0" y="0"/>
          <a:ext cx="0" cy="0"/>
          <a:chOff x="0" y="0"/>
          <a:chExt cx="0" cy="0"/>
        </a:xfrm>
      </p:grpSpPr>
      <p:sp>
        <p:nvSpPr>
          <p:cNvPr id="213" name="Google Shape;213;g1596367933e_0_155"/>
          <p:cNvSpPr txBox="1"/>
          <p:nvPr>
            <p:ph type="ctrTitle"/>
          </p:nvPr>
        </p:nvSpPr>
        <p:spPr>
          <a:xfrm>
            <a:off x="214312" y="321712"/>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Cross-Platform Analysis : Temporal Dynamics</a:t>
            </a:r>
            <a:endParaRPr/>
          </a:p>
        </p:txBody>
      </p:sp>
      <p:sp>
        <p:nvSpPr>
          <p:cNvPr id="214" name="Google Shape;214;g1596367933e_0_155"/>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r>
              <a:rPr lang="en-US" sz="1800">
                <a:solidFill>
                  <a:schemeClr val="dk1"/>
                </a:solidFill>
              </a:rPr>
              <a:t>8</a:t>
            </a:r>
            <a:endParaRPr/>
          </a:p>
        </p:txBody>
      </p:sp>
      <p:sp>
        <p:nvSpPr>
          <p:cNvPr id="215" name="Google Shape;215;g1596367933e_0_155"/>
          <p:cNvSpPr txBox="1"/>
          <p:nvPr/>
        </p:nvSpPr>
        <p:spPr>
          <a:xfrm>
            <a:off x="452800" y="982575"/>
            <a:ext cx="8301600" cy="1663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Live Feed</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e</a:t>
            </a:r>
            <a:r>
              <a:rPr lang="en-US" sz="1600">
                <a:solidFill>
                  <a:schemeClr val="dk1"/>
                </a:solidFill>
              </a:rPr>
              <a:t>ach day, between 1K and 10K URLs are archived (mostly between 11AM and 4PM UTC time, with a peak at 2PM)</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a great number of users may be located in Europe and the US</a:t>
            </a:r>
            <a:endParaRPr sz="1600">
              <a:solidFill>
                <a:schemeClr val="dk1"/>
              </a:solidFill>
            </a:endParaRPr>
          </a:p>
          <a:p>
            <a:pPr indent="-342900" lvl="2" marL="1257300" marR="0" rtl="0" algn="just">
              <a:lnSpc>
                <a:spcPct val="100000"/>
              </a:lnSpc>
              <a:spcBef>
                <a:spcPts val="0"/>
              </a:spcBef>
              <a:spcAft>
                <a:spcPts val="0"/>
              </a:spcAft>
              <a:buClr>
                <a:schemeClr val="dk1"/>
              </a:buClr>
              <a:buSzPts val="1700"/>
              <a:buFont typeface="Century Gothic"/>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sp>
        <p:nvSpPr>
          <p:cNvPr id="216" name="Google Shape;216;g1596367933e_0_155"/>
          <p:cNvSpPr txBox="1"/>
          <p:nvPr/>
        </p:nvSpPr>
        <p:spPr>
          <a:xfrm>
            <a:off x="982950" y="5792075"/>
            <a:ext cx="71781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1000">
                <a:solidFill>
                  <a:schemeClr val="dk1"/>
                </a:solidFill>
              </a:rPr>
              <a:t>Figure 4:</a:t>
            </a:r>
            <a:r>
              <a:rPr lang="en-US" sz="1000">
                <a:solidFill>
                  <a:schemeClr val="dk1"/>
                </a:solidFill>
              </a:rPr>
              <a:t> Temporal analysis of the archive.is live feed dataset, reporting the number of URLs that are archived (a) each da</a:t>
            </a:r>
            <a:r>
              <a:rPr lang="en-US" sz="1000">
                <a:solidFill>
                  <a:schemeClr val="dk1"/>
                </a:solidFill>
              </a:rPr>
              <a:t>y </a:t>
            </a:r>
            <a:r>
              <a:rPr lang="en-US" sz="1000">
                <a:solidFill>
                  <a:schemeClr val="dk1"/>
                </a:solidFill>
              </a:rPr>
              <a:t>and (b) based on hour of day.</a:t>
            </a:r>
            <a:endParaRPr sz="1000">
              <a:solidFill>
                <a:schemeClr val="dk1"/>
              </a:solidFill>
            </a:endParaRPr>
          </a:p>
        </p:txBody>
      </p:sp>
      <p:pic>
        <p:nvPicPr>
          <p:cNvPr id="217" name="Google Shape;217;g1596367933e_0_155"/>
          <p:cNvPicPr preferRelativeResize="0"/>
          <p:nvPr/>
        </p:nvPicPr>
        <p:blipFill>
          <a:blip r:embed="rId3">
            <a:alphaModFix/>
          </a:blip>
          <a:stretch>
            <a:fillRect/>
          </a:stretch>
        </p:blipFill>
        <p:spPr>
          <a:xfrm>
            <a:off x="938550" y="2773850"/>
            <a:ext cx="7367249" cy="2890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1" name="Shape 221"/>
        <p:cNvGrpSpPr/>
        <p:nvPr/>
      </p:nvGrpSpPr>
      <p:grpSpPr>
        <a:xfrm>
          <a:off x="0" y="0"/>
          <a:ext cx="0" cy="0"/>
          <a:chOff x="0" y="0"/>
          <a:chExt cx="0" cy="0"/>
        </a:xfrm>
      </p:grpSpPr>
      <p:sp>
        <p:nvSpPr>
          <p:cNvPr id="222" name="Google Shape;222;g1596367933e_0_164"/>
          <p:cNvSpPr txBox="1"/>
          <p:nvPr>
            <p:ph type="ctrTitle"/>
          </p:nvPr>
        </p:nvSpPr>
        <p:spPr>
          <a:xfrm>
            <a:off x="214312" y="321712"/>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Cross-Platform Analysis : Temporal Dynamics</a:t>
            </a:r>
            <a:endParaRPr/>
          </a:p>
        </p:txBody>
      </p:sp>
      <p:sp>
        <p:nvSpPr>
          <p:cNvPr id="223" name="Google Shape;223;g1596367933e_0_164"/>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a:t>
            </a:r>
            <a:r>
              <a:rPr lang="en-US" sz="1800">
                <a:solidFill>
                  <a:schemeClr val="dk1"/>
                </a:solidFill>
              </a:rPr>
              <a:t>9</a:t>
            </a:r>
            <a:endParaRPr/>
          </a:p>
        </p:txBody>
      </p:sp>
      <p:sp>
        <p:nvSpPr>
          <p:cNvPr id="224" name="Google Shape;224;g1596367933e_0_164"/>
          <p:cNvSpPr txBox="1"/>
          <p:nvPr/>
        </p:nvSpPr>
        <p:spPr>
          <a:xfrm>
            <a:off x="452800" y="982575"/>
            <a:ext cx="8301600" cy="1663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Social Networks</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interval between archiving and sharing of a URL ranges for a few seconds</a:t>
            </a:r>
            <a:endParaRPr sz="1600">
              <a:solidFill>
                <a:schemeClr val="dk1"/>
              </a:solidFill>
            </a:endParaRPr>
          </a:p>
          <a:p>
            <a:pPr indent="-330200" lvl="1" marL="914400" rtl="0" algn="just">
              <a:lnSpc>
                <a:spcPct val="150000"/>
              </a:lnSpc>
              <a:spcBef>
                <a:spcPts val="0"/>
              </a:spcBef>
              <a:spcAft>
                <a:spcPts val="0"/>
              </a:spcAft>
              <a:buClr>
                <a:schemeClr val="dk1"/>
              </a:buClr>
              <a:buSzPts val="1600"/>
              <a:buChar char="▪"/>
            </a:pPr>
            <a:r>
              <a:rPr lang="en-US" sz="1600">
                <a:solidFill>
                  <a:schemeClr val="dk1"/>
                </a:solidFill>
              </a:rPr>
              <a:t>Reddit is the ‘fastest’ platform for Wayback Machine URLs</a:t>
            </a:r>
            <a:endParaRPr sz="1600">
              <a:solidFill>
                <a:schemeClr val="dk1"/>
              </a:solidFill>
            </a:endParaRPr>
          </a:p>
          <a:p>
            <a:pPr indent="-330200" lvl="1" marL="914400" rtl="0" algn="just">
              <a:lnSpc>
                <a:spcPct val="150000"/>
              </a:lnSpc>
              <a:spcBef>
                <a:spcPts val="0"/>
              </a:spcBef>
              <a:spcAft>
                <a:spcPts val="0"/>
              </a:spcAft>
              <a:buClr>
                <a:schemeClr val="dk1"/>
              </a:buClr>
              <a:buSzPts val="1600"/>
              <a:buChar char="▪"/>
            </a:pPr>
            <a:r>
              <a:rPr lang="en-US" sz="1600">
                <a:solidFill>
                  <a:schemeClr val="dk1"/>
                </a:solidFill>
              </a:rPr>
              <a:t>Gab is the ‘fastest’ platform for archive.is </a:t>
            </a:r>
            <a:endParaRPr sz="1600">
              <a:solidFill>
                <a:schemeClr val="dk1"/>
              </a:solidFill>
            </a:endParaRPr>
          </a:p>
          <a:p>
            <a:pPr indent="-342900" lvl="2" marL="1257300" marR="0" rtl="0" algn="just">
              <a:lnSpc>
                <a:spcPct val="100000"/>
              </a:lnSpc>
              <a:spcBef>
                <a:spcPts val="0"/>
              </a:spcBef>
              <a:spcAft>
                <a:spcPts val="0"/>
              </a:spcAft>
              <a:buClr>
                <a:schemeClr val="dk1"/>
              </a:buClr>
              <a:buSzPts val="1700"/>
              <a:buFont typeface="Century Gothic"/>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sp>
        <p:nvSpPr>
          <p:cNvPr id="225" name="Google Shape;225;g1596367933e_0_164"/>
          <p:cNvSpPr txBox="1"/>
          <p:nvPr/>
        </p:nvSpPr>
        <p:spPr>
          <a:xfrm>
            <a:off x="884500" y="5925900"/>
            <a:ext cx="71781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1000">
                <a:solidFill>
                  <a:schemeClr val="dk1"/>
                </a:solidFill>
              </a:rPr>
              <a:t>Figure 5: </a:t>
            </a:r>
            <a:r>
              <a:rPr lang="en-US" sz="1000">
                <a:solidFill>
                  <a:schemeClr val="dk1"/>
                </a:solidFill>
              </a:rPr>
              <a:t>CDF of the time difference between the archival time and the time appeared on each of the four social networks.</a:t>
            </a:r>
            <a:endParaRPr sz="1000">
              <a:solidFill>
                <a:schemeClr val="dk1"/>
              </a:solidFill>
            </a:endParaRPr>
          </a:p>
        </p:txBody>
      </p:sp>
      <p:pic>
        <p:nvPicPr>
          <p:cNvPr id="226" name="Google Shape;226;g1596367933e_0_164"/>
          <p:cNvPicPr preferRelativeResize="0"/>
          <p:nvPr/>
        </p:nvPicPr>
        <p:blipFill>
          <a:blip r:embed="rId3">
            <a:alphaModFix/>
          </a:blip>
          <a:stretch>
            <a:fillRect/>
          </a:stretch>
        </p:blipFill>
        <p:spPr>
          <a:xfrm>
            <a:off x="645250" y="2580375"/>
            <a:ext cx="7656609" cy="3282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 name="Shape 62"/>
        <p:cNvGrpSpPr/>
        <p:nvPr/>
      </p:nvGrpSpPr>
      <p:grpSpPr>
        <a:xfrm>
          <a:off x="0" y="0"/>
          <a:ext cx="0" cy="0"/>
          <a:chOff x="0" y="0"/>
          <a:chExt cx="0" cy="0"/>
        </a:xfrm>
      </p:grpSpPr>
      <p:sp>
        <p:nvSpPr>
          <p:cNvPr id="63" name="Google Shape;63;p2"/>
          <p:cNvSpPr txBox="1"/>
          <p:nvPr>
            <p:ph type="ctrTitle"/>
          </p:nvPr>
        </p:nvSpPr>
        <p:spPr>
          <a:xfrm>
            <a:off x="559450" y="1307600"/>
            <a:ext cx="2362200" cy="5334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Unavailable!</a:t>
            </a:r>
            <a:endParaRPr/>
          </a:p>
        </p:txBody>
      </p:sp>
      <p:sp>
        <p:nvSpPr>
          <p:cNvPr id="64" name="Google Shape;64;p2"/>
          <p:cNvSpPr txBox="1"/>
          <p:nvPr/>
        </p:nvSpPr>
        <p:spPr>
          <a:xfrm>
            <a:off x="8305800" y="6172200"/>
            <a:ext cx="533400" cy="36988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endParaRPr/>
          </a:p>
        </p:txBody>
      </p:sp>
      <p:pic>
        <p:nvPicPr>
          <p:cNvPr id="65" name="Google Shape;65;p2"/>
          <p:cNvPicPr preferRelativeResize="0"/>
          <p:nvPr/>
        </p:nvPicPr>
        <p:blipFill rotWithShape="1">
          <a:blip r:embed="rId3">
            <a:alphaModFix/>
          </a:blip>
          <a:srcRect b="0" l="0" r="0" t="0"/>
          <a:stretch/>
        </p:blipFill>
        <p:spPr>
          <a:xfrm>
            <a:off x="3476425" y="1067188"/>
            <a:ext cx="2362200" cy="1574800"/>
          </a:xfrm>
          <a:prstGeom prst="rect">
            <a:avLst/>
          </a:prstGeom>
          <a:noFill/>
          <a:ln cap="flat" cmpd="sng" w="9525">
            <a:solidFill>
              <a:schemeClr val="dk1"/>
            </a:solidFill>
            <a:prstDash val="solid"/>
            <a:miter lim="800000"/>
            <a:headEnd len="sm" w="sm" type="none"/>
            <a:tailEnd len="sm" w="sm" type="none"/>
          </a:ln>
        </p:spPr>
      </p:pic>
      <p:sp>
        <p:nvSpPr>
          <p:cNvPr id="66" name="Google Shape;66;p2"/>
          <p:cNvSpPr txBox="1"/>
          <p:nvPr/>
        </p:nvSpPr>
        <p:spPr>
          <a:xfrm>
            <a:off x="3013075" y="2723338"/>
            <a:ext cx="32889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700"/>
              <a:buFont typeface="Arial"/>
              <a:buNone/>
            </a:pPr>
            <a:r>
              <a:rPr b="0" i="0" lang="en-US" sz="700" u="none">
                <a:solidFill>
                  <a:schemeClr val="dk1"/>
                </a:solidFill>
                <a:latin typeface="Arial"/>
                <a:ea typeface="Arial"/>
                <a:cs typeface="Arial"/>
                <a:sym typeface="Arial"/>
              </a:rPr>
              <a:t>https://www.techgogoal.com/wp-content/uploads/2020/05/PicsArt_05-03 10.02.14_compress68.jpg</a:t>
            </a:r>
            <a:endParaRPr/>
          </a:p>
        </p:txBody>
      </p:sp>
      <p:sp>
        <p:nvSpPr>
          <p:cNvPr id="67" name="Google Shape;67;p2"/>
          <p:cNvSpPr txBox="1"/>
          <p:nvPr/>
        </p:nvSpPr>
        <p:spPr>
          <a:xfrm>
            <a:off x="3437213" y="6440150"/>
            <a:ext cx="25719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US" sz="700">
                <a:solidFill>
                  <a:schemeClr val="dk1"/>
                </a:solidFill>
              </a:rPr>
              <a:t>https://i.ibb.co/t8bMHyh/RFmvn.png</a:t>
            </a:r>
            <a:endParaRPr/>
          </a:p>
        </p:txBody>
      </p:sp>
      <p:sp>
        <p:nvSpPr>
          <p:cNvPr id="68" name="Google Shape;68;p2"/>
          <p:cNvSpPr txBox="1"/>
          <p:nvPr/>
        </p:nvSpPr>
        <p:spPr>
          <a:xfrm>
            <a:off x="6598630" y="3894188"/>
            <a:ext cx="24576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700"/>
              <a:buFont typeface="Arial"/>
              <a:buNone/>
            </a:pPr>
            <a:r>
              <a:rPr lang="en-US" sz="700">
                <a:solidFill>
                  <a:schemeClr val="dk1"/>
                </a:solidFill>
              </a:rPr>
              <a:t>https://pbs.twimg.com/media/EeJY-SdUYAI6ecj.jpg</a:t>
            </a:r>
            <a:endParaRPr/>
          </a:p>
        </p:txBody>
      </p:sp>
      <p:pic>
        <p:nvPicPr>
          <p:cNvPr id="69" name="Google Shape;69;p2"/>
          <p:cNvPicPr preferRelativeResize="0"/>
          <p:nvPr/>
        </p:nvPicPr>
        <p:blipFill>
          <a:blip r:embed="rId4">
            <a:alphaModFix/>
          </a:blip>
          <a:stretch>
            <a:fillRect/>
          </a:stretch>
        </p:blipFill>
        <p:spPr>
          <a:xfrm>
            <a:off x="6467325" y="2326675"/>
            <a:ext cx="2457601" cy="1574800"/>
          </a:xfrm>
          <a:prstGeom prst="rect">
            <a:avLst/>
          </a:prstGeom>
          <a:noFill/>
          <a:ln cap="flat" cmpd="sng" w="9525">
            <a:solidFill>
              <a:schemeClr val="dk1"/>
            </a:solidFill>
            <a:prstDash val="solid"/>
            <a:round/>
            <a:headEnd len="sm" w="sm" type="none"/>
            <a:tailEnd len="sm" w="sm" type="none"/>
          </a:ln>
        </p:spPr>
      </p:pic>
      <p:pic>
        <p:nvPicPr>
          <p:cNvPr id="70" name="Google Shape;70;p2"/>
          <p:cNvPicPr preferRelativeResize="0"/>
          <p:nvPr/>
        </p:nvPicPr>
        <p:blipFill>
          <a:blip r:embed="rId5">
            <a:alphaModFix/>
          </a:blip>
          <a:stretch>
            <a:fillRect/>
          </a:stretch>
        </p:blipFill>
        <p:spPr>
          <a:xfrm>
            <a:off x="3048550" y="3193838"/>
            <a:ext cx="3217958" cy="1724625"/>
          </a:xfrm>
          <a:prstGeom prst="rect">
            <a:avLst/>
          </a:prstGeom>
          <a:noFill/>
          <a:ln cap="flat" cmpd="sng" w="9525">
            <a:solidFill>
              <a:schemeClr val="dk1"/>
            </a:solidFill>
            <a:prstDash val="solid"/>
            <a:round/>
            <a:headEnd len="sm" w="sm" type="none"/>
            <a:tailEnd len="sm" w="sm" type="none"/>
          </a:ln>
        </p:spPr>
      </p:pic>
      <p:sp>
        <p:nvSpPr>
          <p:cNvPr id="71" name="Google Shape;71;p2"/>
          <p:cNvSpPr txBox="1"/>
          <p:nvPr/>
        </p:nvSpPr>
        <p:spPr>
          <a:xfrm>
            <a:off x="3494380" y="4918463"/>
            <a:ext cx="2457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700"/>
              <a:buFont typeface="Arial"/>
              <a:buNone/>
            </a:pPr>
            <a:r>
              <a:rPr lang="en-US" sz="700">
                <a:solidFill>
                  <a:schemeClr val="dk1"/>
                </a:solidFill>
              </a:rPr>
              <a:t>https://www.wsws.org/asset/ece2ca26-3a8f-431e-8b2c-a7f4af95fbd2?rendition=image1280</a:t>
            </a:r>
            <a:endParaRPr/>
          </a:p>
        </p:txBody>
      </p:sp>
      <p:pic>
        <p:nvPicPr>
          <p:cNvPr id="72" name="Google Shape;72;p2"/>
          <p:cNvPicPr preferRelativeResize="0"/>
          <p:nvPr/>
        </p:nvPicPr>
        <p:blipFill>
          <a:blip r:embed="rId6">
            <a:alphaModFix/>
          </a:blip>
          <a:stretch>
            <a:fillRect/>
          </a:stretch>
        </p:blipFill>
        <p:spPr>
          <a:xfrm>
            <a:off x="275850" y="2333925"/>
            <a:ext cx="2571882" cy="1560275"/>
          </a:xfrm>
          <a:prstGeom prst="rect">
            <a:avLst/>
          </a:prstGeom>
          <a:noFill/>
          <a:ln cap="flat" cmpd="sng" w="9525">
            <a:solidFill>
              <a:schemeClr val="dk1"/>
            </a:solidFill>
            <a:prstDash val="solid"/>
            <a:round/>
            <a:headEnd len="sm" w="sm" type="none"/>
            <a:tailEnd len="sm" w="sm" type="none"/>
          </a:ln>
        </p:spPr>
      </p:pic>
      <p:sp>
        <p:nvSpPr>
          <p:cNvPr id="73" name="Google Shape;73;p2"/>
          <p:cNvSpPr txBox="1"/>
          <p:nvPr/>
        </p:nvSpPr>
        <p:spPr>
          <a:xfrm>
            <a:off x="332992" y="3902250"/>
            <a:ext cx="2457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700"/>
              <a:buFont typeface="Arial"/>
              <a:buNone/>
            </a:pPr>
            <a:r>
              <a:rPr lang="en-US" sz="700">
                <a:solidFill>
                  <a:schemeClr val="dk1"/>
                </a:solidFill>
              </a:rPr>
              <a:t>https://dispensarymktg.com/wp-content/uploads/2019/01/removed-instagram-post-300x182.png</a:t>
            </a:r>
            <a:endParaRPr/>
          </a:p>
        </p:txBody>
      </p:sp>
      <p:pic>
        <p:nvPicPr>
          <p:cNvPr id="74" name="Google Shape;74;p2"/>
          <p:cNvPicPr preferRelativeResize="0"/>
          <p:nvPr/>
        </p:nvPicPr>
        <p:blipFill>
          <a:blip r:embed="rId7">
            <a:alphaModFix/>
          </a:blip>
          <a:stretch>
            <a:fillRect/>
          </a:stretch>
        </p:blipFill>
        <p:spPr>
          <a:xfrm>
            <a:off x="2584802" y="5373350"/>
            <a:ext cx="4276725" cy="1066800"/>
          </a:xfrm>
          <a:prstGeom prst="rect">
            <a:avLst/>
          </a:prstGeom>
          <a:noFill/>
          <a:ln cap="flat" cmpd="sng" w="9525">
            <a:solidFill>
              <a:schemeClr val="dk1"/>
            </a:solidFill>
            <a:prstDash val="solid"/>
            <a:round/>
            <a:headEnd len="sm" w="sm" type="none"/>
            <a:tailEnd len="sm" w="sm" type="none"/>
          </a:ln>
        </p:spPr>
      </p:pic>
      <p:sp>
        <p:nvSpPr>
          <p:cNvPr id="75" name="Google Shape;75;p2"/>
          <p:cNvSpPr txBox="1"/>
          <p:nvPr>
            <p:ph type="ctrTitle"/>
          </p:nvPr>
        </p:nvSpPr>
        <p:spPr>
          <a:xfrm>
            <a:off x="6646325" y="4692875"/>
            <a:ext cx="2362200" cy="5334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Removed</a:t>
            </a:r>
            <a:r>
              <a:rPr b="1" lang="en-US" sz="2700">
                <a:latin typeface="Arial"/>
                <a:ea typeface="Arial"/>
                <a:cs typeface="Arial"/>
                <a:sym typeface="Arial"/>
              </a:rPr>
              <a:t>!</a:t>
            </a:r>
            <a:endParaRPr/>
          </a:p>
        </p:txBody>
      </p:sp>
      <p:sp>
        <p:nvSpPr>
          <p:cNvPr id="76" name="Google Shape;76;p2"/>
          <p:cNvSpPr txBox="1"/>
          <p:nvPr>
            <p:ph type="ctrTitle"/>
          </p:nvPr>
        </p:nvSpPr>
        <p:spPr>
          <a:xfrm>
            <a:off x="1932988" y="281275"/>
            <a:ext cx="2362200" cy="5334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Deleted!</a:t>
            </a:r>
            <a:endParaRPr/>
          </a:p>
        </p:txBody>
      </p:sp>
      <p:sp>
        <p:nvSpPr>
          <p:cNvPr id="77" name="Google Shape;77;p2"/>
          <p:cNvSpPr txBox="1"/>
          <p:nvPr>
            <p:ph type="ctrTitle"/>
          </p:nvPr>
        </p:nvSpPr>
        <p:spPr>
          <a:xfrm>
            <a:off x="6393400" y="1278250"/>
            <a:ext cx="2362200" cy="5334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Inaccessible</a:t>
            </a:r>
            <a:r>
              <a:rPr b="1" lang="en-US" sz="2700">
                <a:latin typeface="Arial"/>
                <a:ea typeface="Arial"/>
                <a:cs typeface="Arial"/>
                <a:sym typeface="Arial"/>
              </a:rPr>
              <a:t>!</a:t>
            </a:r>
            <a:endParaRPr/>
          </a:p>
        </p:txBody>
      </p:sp>
      <p:sp>
        <p:nvSpPr>
          <p:cNvPr id="78" name="Google Shape;78;p2"/>
          <p:cNvSpPr txBox="1"/>
          <p:nvPr>
            <p:ph type="ctrTitle"/>
          </p:nvPr>
        </p:nvSpPr>
        <p:spPr>
          <a:xfrm>
            <a:off x="4701350" y="321400"/>
            <a:ext cx="2362200" cy="5334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rgbClr val="1581AA"/>
              </a:buClr>
              <a:buSzPct val="100000"/>
              <a:buFont typeface="Arial"/>
              <a:buNone/>
            </a:pPr>
            <a:r>
              <a:rPr b="1" lang="en-US" sz="2700">
                <a:latin typeface="Arial"/>
                <a:ea typeface="Arial"/>
                <a:cs typeface="Arial"/>
                <a:sym typeface="Arial"/>
              </a:rPr>
              <a:t>Not Found</a:t>
            </a:r>
            <a:r>
              <a:rPr b="1" lang="en-US" sz="2700">
                <a:latin typeface="Arial"/>
                <a:ea typeface="Arial"/>
                <a:cs typeface="Arial"/>
                <a:sym typeface="Arial"/>
              </a:rPr>
              <a:t>!</a:t>
            </a:r>
            <a:endParaRPr/>
          </a:p>
        </p:txBody>
      </p:sp>
      <p:sp>
        <p:nvSpPr>
          <p:cNvPr id="79" name="Google Shape;79;p2"/>
          <p:cNvSpPr txBox="1"/>
          <p:nvPr>
            <p:ph type="ctrTitle"/>
          </p:nvPr>
        </p:nvSpPr>
        <p:spPr>
          <a:xfrm>
            <a:off x="222600" y="4854925"/>
            <a:ext cx="2362200" cy="8685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100000"/>
              </a:lnSpc>
              <a:spcBef>
                <a:spcPts val="0"/>
              </a:spcBef>
              <a:spcAft>
                <a:spcPts val="0"/>
              </a:spcAft>
              <a:buClr>
                <a:srgbClr val="1581AA"/>
              </a:buClr>
              <a:buSzPct val="100000"/>
              <a:buFont typeface="Arial"/>
              <a:buNone/>
            </a:pPr>
            <a:r>
              <a:rPr b="1" lang="en-US" sz="2700">
                <a:latin typeface="Arial"/>
                <a:ea typeface="Arial"/>
                <a:cs typeface="Arial"/>
                <a:sym typeface="Arial"/>
              </a:rPr>
              <a:t>Does Not Exist</a:t>
            </a:r>
            <a:r>
              <a:rPr b="1" lang="en-US" sz="2700">
                <a:latin typeface="Arial"/>
                <a:ea typeface="Arial"/>
                <a:cs typeface="Arial"/>
                <a:sym typeface="Arial"/>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0" name="Shape 230"/>
        <p:cNvGrpSpPr/>
        <p:nvPr/>
      </p:nvGrpSpPr>
      <p:grpSpPr>
        <a:xfrm>
          <a:off x="0" y="0"/>
          <a:ext cx="0" cy="0"/>
          <a:chOff x="0" y="0"/>
          <a:chExt cx="0" cy="0"/>
        </a:xfrm>
      </p:grpSpPr>
      <p:sp>
        <p:nvSpPr>
          <p:cNvPr id="231" name="Google Shape;231;g1596367933e_0_221"/>
          <p:cNvSpPr txBox="1"/>
          <p:nvPr>
            <p:ph type="ctrTitle"/>
          </p:nvPr>
        </p:nvSpPr>
        <p:spPr>
          <a:xfrm>
            <a:off x="214312" y="321712"/>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Cross-Platform Analysis : Temporal Dynamics</a:t>
            </a:r>
            <a:endParaRPr/>
          </a:p>
        </p:txBody>
      </p:sp>
      <p:sp>
        <p:nvSpPr>
          <p:cNvPr id="232" name="Google Shape;232;g1596367933e_0_221"/>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20</a:t>
            </a:r>
            <a:endParaRPr/>
          </a:p>
        </p:txBody>
      </p:sp>
      <p:sp>
        <p:nvSpPr>
          <p:cNvPr id="233" name="Google Shape;233;g1596367933e_0_221"/>
          <p:cNvSpPr txBox="1"/>
          <p:nvPr/>
        </p:nvSpPr>
        <p:spPr>
          <a:xfrm>
            <a:off x="452800" y="982575"/>
            <a:ext cx="8301600" cy="1663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Social Networks</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Reddit and Twitter itself is the fastest domain for both archives</a:t>
            </a:r>
            <a:r>
              <a:rPr lang="en-US" sz="1600">
                <a:solidFill>
                  <a:schemeClr val="dk1"/>
                </a:solidFill>
              </a:rPr>
              <a:t> </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URLs pointing to 4chan are slower</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On Gab, Twitter is fastest, Reddit is slower</a:t>
            </a:r>
            <a:endParaRPr sz="1600">
              <a:solidFill>
                <a:schemeClr val="dk1"/>
              </a:solidFill>
            </a:endParaRPr>
          </a:p>
          <a:p>
            <a:pPr indent="-342900" lvl="2" marL="1257300" marR="0" rtl="0" algn="just">
              <a:lnSpc>
                <a:spcPct val="100000"/>
              </a:lnSpc>
              <a:spcBef>
                <a:spcPts val="0"/>
              </a:spcBef>
              <a:spcAft>
                <a:spcPts val="0"/>
              </a:spcAft>
              <a:buClr>
                <a:schemeClr val="dk1"/>
              </a:buClr>
              <a:buSzPts val="1700"/>
              <a:buFont typeface="Century Gothic"/>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sp>
        <p:nvSpPr>
          <p:cNvPr id="234" name="Google Shape;234;g1596367933e_0_221"/>
          <p:cNvSpPr txBox="1"/>
          <p:nvPr/>
        </p:nvSpPr>
        <p:spPr>
          <a:xfrm>
            <a:off x="884500" y="5925900"/>
            <a:ext cx="71781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1000">
                <a:solidFill>
                  <a:schemeClr val="dk1"/>
                </a:solidFill>
              </a:rPr>
              <a:t>Figure 6-7: </a:t>
            </a:r>
            <a:r>
              <a:rPr lang="en-US" sz="1000">
                <a:solidFill>
                  <a:schemeClr val="dk1"/>
                </a:solidFill>
              </a:rPr>
              <a:t>CDF of the time difference between archival time on archive.is and Wayback Machine (respectively) and appearance on social networks for the top four source domains.</a:t>
            </a:r>
            <a:endParaRPr sz="1000">
              <a:solidFill>
                <a:schemeClr val="dk1"/>
              </a:solidFill>
            </a:endParaRPr>
          </a:p>
        </p:txBody>
      </p:sp>
      <p:pic>
        <p:nvPicPr>
          <p:cNvPr id="235" name="Google Shape;235;g1596367933e_0_221"/>
          <p:cNvPicPr preferRelativeResize="0"/>
          <p:nvPr/>
        </p:nvPicPr>
        <p:blipFill>
          <a:blip r:embed="rId3">
            <a:alphaModFix/>
          </a:blip>
          <a:stretch>
            <a:fillRect/>
          </a:stretch>
        </p:blipFill>
        <p:spPr>
          <a:xfrm>
            <a:off x="1220613" y="2857025"/>
            <a:ext cx="6505873" cy="2974725"/>
          </a:xfrm>
          <a:prstGeom prst="rect">
            <a:avLst/>
          </a:prstGeom>
          <a:noFill/>
          <a:ln>
            <a:noFill/>
          </a:ln>
        </p:spPr>
      </p:pic>
      <p:pic>
        <p:nvPicPr>
          <p:cNvPr id="236" name="Google Shape;236;g1596367933e_0_221"/>
          <p:cNvPicPr preferRelativeResize="0"/>
          <p:nvPr/>
        </p:nvPicPr>
        <p:blipFill>
          <a:blip r:embed="rId4">
            <a:alphaModFix/>
          </a:blip>
          <a:stretch>
            <a:fillRect/>
          </a:stretch>
        </p:blipFill>
        <p:spPr>
          <a:xfrm>
            <a:off x="1220625" y="2919851"/>
            <a:ext cx="6505849" cy="2965574"/>
          </a:xfrm>
          <a:prstGeom prst="rect">
            <a:avLst/>
          </a:prstGeom>
          <a:noFill/>
          <a:ln>
            <a:noFill/>
          </a:ln>
        </p:spPr>
      </p:pic>
      <p:pic>
        <p:nvPicPr>
          <p:cNvPr id="237" name="Google Shape;237;g1596367933e_0_221"/>
          <p:cNvPicPr preferRelativeResize="0"/>
          <p:nvPr/>
        </p:nvPicPr>
        <p:blipFill>
          <a:blip r:embed="rId5">
            <a:alphaModFix/>
          </a:blip>
          <a:stretch>
            <a:fillRect/>
          </a:stretch>
        </p:blipFill>
        <p:spPr>
          <a:xfrm>
            <a:off x="1126075" y="2798775"/>
            <a:ext cx="6936524" cy="3082051"/>
          </a:xfrm>
          <a:prstGeom prst="rect">
            <a:avLst/>
          </a:prstGeom>
          <a:noFill/>
          <a:ln>
            <a:noFill/>
          </a:ln>
        </p:spPr>
      </p:pic>
      <p:pic>
        <p:nvPicPr>
          <p:cNvPr id="238" name="Google Shape;238;g1596367933e_0_221"/>
          <p:cNvPicPr preferRelativeResize="0"/>
          <p:nvPr/>
        </p:nvPicPr>
        <p:blipFill>
          <a:blip r:embed="rId6">
            <a:alphaModFix/>
          </a:blip>
          <a:stretch>
            <a:fillRect/>
          </a:stretch>
        </p:blipFill>
        <p:spPr>
          <a:xfrm>
            <a:off x="1126075" y="2646370"/>
            <a:ext cx="6936524" cy="32268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2" name="Shape 242"/>
        <p:cNvGrpSpPr/>
        <p:nvPr/>
      </p:nvGrpSpPr>
      <p:grpSpPr>
        <a:xfrm>
          <a:off x="0" y="0"/>
          <a:ext cx="0" cy="0"/>
          <a:chOff x="0" y="0"/>
          <a:chExt cx="0" cy="0"/>
        </a:xfrm>
      </p:grpSpPr>
      <p:sp>
        <p:nvSpPr>
          <p:cNvPr id="243" name="Google Shape;243;g1596367933e_0_179"/>
          <p:cNvSpPr txBox="1"/>
          <p:nvPr>
            <p:ph type="ctrTitle"/>
          </p:nvPr>
        </p:nvSpPr>
        <p:spPr>
          <a:xfrm>
            <a:off x="83287" y="321712"/>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Cross-Platform Analysis : Original Content </a:t>
            </a:r>
            <a:r>
              <a:rPr b="1" lang="en-US" sz="2700">
                <a:latin typeface="Arial"/>
                <a:ea typeface="Arial"/>
                <a:cs typeface="Arial"/>
                <a:sym typeface="Arial"/>
              </a:rPr>
              <a:t>Availability</a:t>
            </a:r>
            <a:endParaRPr/>
          </a:p>
        </p:txBody>
      </p:sp>
      <p:sp>
        <p:nvSpPr>
          <p:cNvPr id="244" name="Google Shape;244;g1596367933e_0_179"/>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21</a:t>
            </a:r>
            <a:endParaRPr/>
          </a:p>
        </p:txBody>
      </p:sp>
      <p:sp>
        <p:nvSpPr>
          <p:cNvPr id="245" name="Google Shape;245;g1596367933e_0_179"/>
          <p:cNvSpPr txBox="1"/>
          <p:nvPr/>
        </p:nvSpPr>
        <p:spPr>
          <a:xfrm>
            <a:off x="452800" y="982575"/>
            <a:ext cx="8301600" cy="45759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Live Feed</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12% of the source URLs corresponding to archive URLs on archive.is live feed are not available anymore</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Domains with most unavailable content are:  twitter.com (6%), nhk.or.jp (6%), googleusercontent.com (3%), aaaaarg.fail (3%), and 4chan.org (3%).</a:t>
            </a:r>
            <a:endParaRPr sz="1600">
              <a:solidFill>
                <a:schemeClr val="dk1"/>
              </a:solidFill>
            </a:endParaRPr>
          </a:p>
          <a:p>
            <a:pPr indent="0" lvl="0" marL="914400" marR="0" rtl="0" algn="just">
              <a:lnSpc>
                <a:spcPct val="150000"/>
              </a:lnSpc>
              <a:spcBef>
                <a:spcPts val="0"/>
              </a:spcBef>
              <a:spcAft>
                <a:spcPts val="0"/>
              </a:spcAft>
              <a:buNone/>
            </a:pPr>
            <a:r>
              <a:t/>
            </a:r>
            <a:endParaRPr sz="1600">
              <a:solidFill>
                <a:schemeClr val="dk1"/>
              </a:solidFill>
            </a:endParaRPr>
          </a:p>
          <a:p>
            <a:pPr indent="-330200" lvl="0" marL="45720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Social Networks</a:t>
            </a:r>
            <a:endParaRPr sz="1600">
              <a:solidFill>
                <a:schemeClr val="dk1"/>
              </a:solidFill>
            </a:endParaRPr>
          </a:p>
          <a:p>
            <a:pPr indent="-330200" lvl="1" marL="914400" rtl="0" algn="just">
              <a:lnSpc>
                <a:spcPct val="150000"/>
              </a:lnSpc>
              <a:spcBef>
                <a:spcPts val="0"/>
              </a:spcBef>
              <a:spcAft>
                <a:spcPts val="0"/>
              </a:spcAft>
              <a:buClr>
                <a:schemeClr val="dk1"/>
              </a:buClr>
              <a:buSzPts val="1600"/>
              <a:buChar char="▪"/>
            </a:pPr>
            <a:r>
              <a:rPr lang="en-US" sz="1600">
                <a:solidFill>
                  <a:schemeClr val="dk1"/>
                </a:solidFill>
              </a:rPr>
              <a:t>For Reddit, source URLs corresponding to both archive.is and Wayback Machine are still available (93% and 89% of them, respectively)</a:t>
            </a:r>
            <a:endParaRPr sz="1600">
              <a:solidFill>
                <a:schemeClr val="dk1"/>
              </a:solidFill>
            </a:endParaRPr>
          </a:p>
          <a:p>
            <a:pPr indent="-330200" lvl="1" marL="914400" rtl="0" algn="just">
              <a:lnSpc>
                <a:spcPct val="150000"/>
              </a:lnSpc>
              <a:spcBef>
                <a:spcPts val="0"/>
              </a:spcBef>
              <a:spcAft>
                <a:spcPts val="0"/>
              </a:spcAft>
              <a:buClr>
                <a:schemeClr val="dk1"/>
              </a:buClr>
              <a:buSzPts val="1600"/>
              <a:buChar char="▪"/>
            </a:pPr>
            <a:r>
              <a:rPr lang="en-US" sz="1600">
                <a:solidFill>
                  <a:schemeClr val="dk1"/>
                </a:solidFill>
              </a:rPr>
              <a:t>For  4chan (/pol/), it is 82% and 66% </a:t>
            </a:r>
            <a:endParaRPr sz="1600">
              <a:solidFill>
                <a:schemeClr val="dk1"/>
              </a:solidFill>
            </a:endParaRPr>
          </a:p>
          <a:p>
            <a:pPr indent="-330200" lvl="1" marL="914400" rtl="0" algn="just">
              <a:lnSpc>
                <a:spcPct val="150000"/>
              </a:lnSpc>
              <a:spcBef>
                <a:spcPts val="0"/>
              </a:spcBef>
              <a:spcAft>
                <a:spcPts val="0"/>
              </a:spcAft>
              <a:buClr>
                <a:schemeClr val="dk1"/>
              </a:buClr>
              <a:buSzPts val="1600"/>
              <a:buChar char="▪"/>
            </a:pPr>
            <a:r>
              <a:rPr lang="en-US" sz="1600">
                <a:solidFill>
                  <a:schemeClr val="dk1"/>
                </a:solidFill>
              </a:rPr>
              <a:t>For Gab it is 87% and 48%</a:t>
            </a:r>
            <a:endParaRPr sz="1600">
              <a:solidFill>
                <a:schemeClr val="dk1"/>
              </a:solidFill>
            </a:endParaRPr>
          </a:p>
          <a:p>
            <a:pPr indent="-330200" lvl="1" marL="914400" rtl="0" algn="just">
              <a:lnSpc>
                <a:spcPct val="150000"/>
              </a:lnSpc>
              <a:spcBef>
                <a:spcPts val="0"/>
              </a:spcBef>
              <a:spcAft>
                <a:spcPts val="0"/>
              </a:spcAft>
              <a:buClr>
                <a:schemeClr val="dk1"/>
              </a:buClr>
              <a:buSzPts val="1600"/>
              <a:buChar char="▪"/>
            </a:pPr>
            <a:r>
              <a:rPr lang="en-US" sz="1600">
                <a:solidFill>
                  <a:schemeClr val="dk1"/>
                </a:solidFill>
              </a:rPr>
              <a:t>For Twitter, it is 76% and 49%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9" name="Shape 249"/>
        <p:cNvGrpSpPr/>
        <p:nvPr/>
      </p:nvGrpSpPr>
      <p:grpSpPr>
        <a:xfrm>
          <a:off x="0" y="0"/>
          <a:ext cx="0" cy="0"/>
          <a:chOff x="0" y="0"/>
          <a:chExt cx="0" cy="0"/>
        </a:xfrm>
      </p:grpSpPr>
      <p:sp>
        <p:nvSpPr>
          <p:cNvPr id="250" name="Google Shape;250;g1596367933e_0_197"/>
          <p:cNvSpPr txBox="1"/>
          <p:nvPr>
            <p:ph type="ctrTitle"/>
          </p:nvPr>
        </p:nvSpPr>
        <p:spPr>
          <a:xfrm>
            <a:off x="214312" y="321712"/>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Social-Network-based</a:t>
            </a:r>
            <a:r>
              <a:rPr b="1" lang="en-US" sz="2700">
                <a:latin typeface="Arial"/>
                <a:ea typeface="Arial"/>
                <a:cs typeface="Arial"/>
                <a:sym typeface="Arial"/>
              </a:rPr>
              <a:t> Analysis : User Base</a:t>
            </a:r>
            <a:endParaRPr/>
          </a:p>
        </p:txBody>
      </p:sp>
      <p:sp>
        <p:nvSpPr>
          <p:cNvPr id="251" name="Google Shape;251;g1596367933e_0_197"/>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22</a:t>
            </a:r>
            <a:endParaRPr/>
          </a:p>
        </p:txBody>
      </p:sp>
      <p:sp>
        <p:nvSpPr>
          <p:cNvPr id="252" name="Google Shape;252;g1596367933e_0_197"/>
          <p:cNvSpPr txBox="1"/>
          <p:nvPr/>
        </p:nvSpPr>
        <p:spPr>
          <a:xfrm>
            <a:off x="452800" y="982575"/>
            <a:ext cx="8301600" cy="1663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Social Networks - Reddit and Gab</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31% of all archive.is URLs and 82% of Wayback Machine URLs in Reddit are posted by a specific bot</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Posts with Wayback Machine URLs have higher scores than those with archive.is URLs, and the baseline</a:t>
            </a:r>
            <a:endParaRPr sz="1600">
              <a:solidFill>
                <a:schemeClr val="dk1"/>
              </a:solidFill>
            </a:endParaRPr>
          </a:p>
          <a:p>
            <a:pPr indent="-342900" lvl="2" marL="1257300" marR="0" rtl="0" algn="just">
              <a:lnSpc>
                <a:spcPct val="100000"/>
              </a:lnSpc>
              <a:spcBef>
                <a:spcPts val="0"/>
              </a:spcBef>
              <a:spcAft>
                <a:spcPts val="0"/>
              </a:spcAft>
              <a:buClr>
                <a:schemeClr val="dk1"/>
              </a:buClr>
              <a:buSzPts val="1700"/>
              <a:buFont typeface="Century Gothic"/>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sp>
        <p:nvSpPr>
          <p:cNvPr id="253" name="Google Shape;253;g1596367933e_0_197"/>
          <p:cNvSpPr txBox="1"/>
          <p:nvPr/>
        </p:nvSpPr>
        <p:spPr>
          <a:xfrm>
            <a:off x="884500" y="5925900"/>
            <a:ext cx="71781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1000">
                <a:solidFill>
                  <a:schemeClr val="dk1"/>
                </a:solidFill>
              </a:rPr>
              <a:t>Figure 8: </a:t>
            </a:r>
            <a:r>
              <a:rPr lang="en-US" sz="1000">
                <a:solidFill>
                  <a:schemeClr val="dk1"/>
                </a:solidFill>
              </a:rPr>
              <a:t>CDF of the scores of posts that include archive.is and Wayback Machine URLs.</a:t>
            </a:r>
            <a:endParaRPr sz="1000">
              <a:solidFill>
                <a:schemeClr val="dk1"/>
              </a:solidFill>
            </a:endParaRPr>
          </a:p>
        </p:txBody>
      </p:sp>
      <p:pic>
        <p:nvPicPr>
          <p:cNvPr id="254" name="Google Shape;254;g1596367933e_0_197"/>
          <p:cNvPicPr preferRelativeResize="0"/>
          <p:nvPr/>
        </p:nvPicPr>
        <p:blipFill>
          <a:blip r:embed="rId3">
            <a:alphaModFix/>
          </a:blip>
          <a:stretch>
            <a:fillRect/>
          </a:stretch>
        </p:blipFill>
        <p:spPr>
          <a:xfrm>
            <a:off x="657288" y="2951175"/>
            <a:ext cx="7632519" cy="29747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8" name="Shape 258"/>
        <p:cNvGrpSpPr/>
        <p:nvPr/>
      </p:nvGrpSpPr>
      <p:grpSpPr>
        <a:xfrm>
          <a:off x="0" y="0"/>
          <a:ext cx="0" cy="0"/>
          <a:chOff x="0" y="0"/>
          <a:chExt cx="0" cy="0"/>
        </a:xfrm>
      </p:grpSpPr>
      <p:sp>
        <p:nvSpPr>
          <p:cNvPr id="259" name="Google Shape;259;g1596367933e_0_205"/>
          <p:cNvSpPr txBox="1"/>
          <p:nvPr>
            <p:ph type="ctrTitle"/>
          </p:nvPr>
        </p:nvSpPr>
        <p:spPr>
          <a:xfrm>
            <a:off x="214312" y="321712"/>
            <a:ext cx="91758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Social-Network-based Analysis : Content Analysis</a:t>
            </a:r>
            <a:endParaRPr/>
          </a:p>
        </p:txBody>
      </p:sp>
      <p:sp>
        <p:nvSpPr>
          <p:cNvPr id="260" name="Google Shape;260;g1596367933e_0_205"/>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23</a:t>
            </a:r>
            <a:endParaRPr/>
          </a:p>
        </p:txBody>
      </p:sp>
      <p:sp>
        <p:nvSpPr>
          <p:cNvPr id="261" name="Google Shape;261;g1596367933e_0_205"/>
          <p:cNvSpPr txBox="1"/>
          <p:nvPr/>
        </p:nvSpPr>
        <p:spPr>
          <a:xfrm>
            <a:off x="452800" y="982575"/>
            <a:ext cx="8301600" cy="1663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1600"/>
              <a:buFont typeface="Noto Sans Symbols"/>
              <a:buChar char="❑"/>
            </a:pPr>
            <a:r>
              <a:rPr b="1" lang="en-US" sz="1600">
                <a:solidFill>
                  <a:schemeClr val="dk1"/>
                </a:solidFill>
              </a:rPr>
              <a:t>Content similarity using Latent Dirichlet Allocation (LDA) - Reddit and 4chan</a:t>
            </a:r>
            <a:endParaRPr b="1"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80% of the terms have similarity under 0.3</a:t>
            </a:r>
            <a:endParaRPr sz="1600">
              <a:solidFill>
                <a:schemeClr val="dk1"/>
              </a:solidFill>
            </a:endParaRPr>
          </a:p>
          <a:p>
            <a:pPr indent="-330200" lvl="1" marL="914400" marR="0" rtl="0" algn="just">
              <a:lnSpc>
                <a:spcPct val="150000"/>
              </a:lnSpc>
              <a:spcBef>
                <a:spcPts val="0"/>
              </a:spcBef>
              <a:spcAft>
                <a:spcPts val="0"/>
              </a:spcAft>
              <a:buClr>
                <a:schemeClr val="dk1"/>
              </a:buClr>
              <a:buSzPts val="1600"/>
              <a:buChar char="▪"/>
            </a:pPr>
            <a:r>
              <a:rPr lang="en-US" sz="1600">
                <a:solidFill>
                  <a:schemeClr val="dk1"/>
                </a:solidFill>
              </a:rPr>
              <a:t>Preserve content relevant to controversial stories and conspiracy theories</a:t>
            </a:r>
            <a:endParaRPr sz="1600">
              <a:solidFill>
                <a:schemeClr val="dk1"/>
              </a:solidFill>
            </a:endParaRPr>
          </a:p>
          <a:p>
            <a:pPr indent="-342900" lvl="2" marL="1257300" marR="0" rtl="0" algn="just">
              <a:lnSpc>
                <a:spcPct val="100000"/>
              </a:lnSpc>
              <a:spcBef>
                <a:spcPts val="0"/>
              </a:spcBef>
              <a:spcAft>
                <a:spcPts val="0"/>
              </a:spcAft>
              <a:buClr>
                <a:schemeClr val="dk1"/>
              </a:buClr>
              <a:buSzPts val="1700"/>
              <a:buFont typeface="Century Gothic"/>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234950" lvl="2" marL="1257300" marR="0" rtl="0" algn="just">
              <a:lnSpc>
                <a:spcPct val="150000"/>
              </a:lnSpc>
              <a:spcBef>
                <a:spcPts val="0"/>
              </a:spcBef>
              <a:spcAft>
                <a:spcPts val="0"/>
              </a:spcAft>
              <a:buClr>
                <a:schemeClr val="dk1"/>
              </a:buClr>
              <a:buSzPts val="1700"/>
              <a:buFont typeface="Noto Sans Symbols"/>
              <a:buNone/>
            </a:pPr>
            <a:r>
              <a:t/>
            </a:r>
            <a:endParaRPr b="0" i="0" sz="17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700" u="none" cap="none" strike="noStrike">
              <a:solidFill>
                <a:schemeClr val="dk1"/>
              </a:solidFill>
              <a:latin typeface="Arial"/>
              <a:ea typeface="Arial"/>
              <a:cs typeface="Arial"/>
              <a:sym typeface="Arial"/>
            </a:endParaRPr>
          </a:p>
        </p:txBody>
      </p:sp>
      <p:sp>
        <p:nvSpPr>
          <p:cNvPr id="262" name="Google Shape;262;g1596367933e_0_205"/>
          <p:cNvSpPr txBox="1"/>
          <p:nvPr/>
        </p:nvSpPr>
        <p:spPr>
          <a:xfrm>
            <a:off x="869925" y="5518225"/>
            <a:ext cx="71781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1000">
                <a:solidFill>
                  <a:schemeClr val="dk1"/>
                </a:solidFill>
              </a:rPr>
              <a:t>Figure 9: </a:t>
            </a:r>
            <a:r>
              <a:rPr lang="en-US" sz="1000">
                <a:solidFill>
                  <a:schemeClr val="dk1"/>
                </a:solidFill>
              </a:rPr>
              <a:t>CDF of cosine similarity of words obtained from LDA topics on Reddit and /pol/ threads.</a:t>
            </a:r>
            <a:endParaRPr sz="1000">
              <a:solidFill>
                <a:schemeClr val="dk1"/>
              </a:solidFill>
            </a:endParaRPr>
          </a:p>
        </p:txBody>
      </p:sp>
      <p:pic>
        <p:nvPicPr>
          <p:cNvPr id="263" name="Google Shape;263;g1596367933e_0_205"/>
          <p:cNvPicPr preferRelativeResize="0"/>
          <p:nvPr/>
        </p:nvPicPr>
        <p:blipFill>
          <a:blip r:embed="rId3">
            <a:alphaModFix/>
          </a:blip>
          <a:stretch>
            <a:fillRect/>
          </a:stretch>
        </p:blipFill>
        <p:spPr>
          <a:xfrm>
            <a:off x="2118075" y="2471650"/>
            <a:ext cx="4504805" cy="2974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7" name="Shape 267"/>
        <p:cNvGrpSpPr/>
        <p:nvPr/>
      </p:nvGrpSpPr>
      <p:grpSpPr>
        <a:xfrm>
          <a:off x="0" y="0"/>
          <a:ext cx="0" cy="0"/>
          <a:chOff x="0" y="0"/>
          <a:chExt cx="0" cy="0"/>
        </a:xfrm>
      </p:grpSpPr>
      <p:sp>
        <p:nvSpPr>
          <p:cNvPr id="268" name="Google Shape;268;g1596367933e_0_213"/>
          <p:cNvSpPr txBox="1"/>
          <p:nvPr>
            <p:ph type="ctrTitle"/>
          </p:nvPr>
        </p:nvSpPr>
        <p:spPr>
          <a:xfrm>
            <a:off x="214300" y="321700"/>
            <a:ext cx="9326400" cy="533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1581AA"/>
              </a:buClr>
              <a:buSzPct val="96047"/>
              <a:buFont typeface="Arial"/>
              <a:buNone/>
            </a:pPr>
            <a:r>
              <a:rPr b="1" lang="en-US" sz="2811">
                <a:latin typeface="Arial"/>
                <a:ea typeface="Arial"/>
                <a:cs typeface="Arial"/>
                <a:sym typeface="Arial"/>
              </a:rPr>
              <a:t>Social-Network-based Analysis : Ad Revenue Deprivation</a:t>
            </a:r>
            <a:endParaRPr sz="5511"/>
          </a:p>
        </p:txBody>
      </p:sp>
      <p:sp>
        <p:nvSpPr>
          <p:cNvPr id="269" name="Google Shape;269;g1596367933e_0_213"/>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24</a:t>
            </a:r>
            <a:endParaRPr/>
          </a:p>
        </p:txBody>
      </p:sp>
      <p:sp>
        <p:nvSpPr>
          <p:cNvPr id="270" name="Google Shape;270;g1596367933e_0_213"/>
          <p:cNvSpPr txBox="1"/>
          <p:nvPr/>
        </p:nvSpPr>
        <p:spPr>
          <a:xfrm>
            <a:off x="1410600" y="1208500"/>
            <a:ext cx="6322800" cy="156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i="1" lang="en-US" sz="1800"/>
              <a:t>“Your submission was removed because it is from cnn.com</a:t>
            </a:r>
            <a:r>
              <a:rPr i="1" lang="en-US" sz="1800"/>
              <a:t>, </a:t>
            </a:r>
            <a:r>
              <a:rPr i="1" lang="en-US" sz="1800"/>
              <a:t>which has been identified as a severely anti-Trump domain. Please submit a cached link or screenshot when </a:t>
            </a:r>
            <a:r>
              <a:rPr i="1" lang="en-US" sz="1800"/>
              <a:t>submitting </a:t>
            </a:r>
            <a:r>
              <a:rPr i="1" lang="en-US" sz="1800"/>
              <a:t>content from this domain. We recommend using www.archive.is for this purpose.”</a:t>
            </a:r>
            <a:endParaRPr i="1" sz="1800"/>
          </a:p>
        </p:txBody>
      </p:sp>
      <p:pic>
        <p:nvPicPr>
          <p:cNvPr id="271" name="Google Shape;271;g1596367933e_0_213"/>
          <p:cNvPicPr preferRelativeResize="0"/>
          <p:nvPr/>
        </p:nvPicPr>
        <p:blipFill>
          <a:blip r:embed="rId3">
            <a:alphaModFix/>
          </a:blip>
          <a:stretch>
            <a:fillRect/>
          </a:stretch>
        </p:blipFill>
        <p:spPr>
          <a:xfrm>
            <a:off x="1928775" y="3131800"/>
            <a:ext cx="5114156" cy="2727550"/>
          </a:xfrm>
          <a:prstGeom prst="rect">
            <a:avLst/>
          </a:prstGeom>
          <a:noFill/>
          <a:ln>
            <a:noFill/>
          </a:ln>
        </p:spPr>
      </p:pic>
      <p:sp>
        <p:nvSpPr>
          <p:cNvPr id="272" name="Google Shape;272;g1596367933e_0_213"/>
          <p:cNvSpPr txBox="1"/>
          <p:nvPr/>
        </p:nvSpPr>
        <p:spPr>
          <a:xfrm>
            <a:off x="811675" y="5925900"/>
            <a:ext cx="71781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1000">
                <a:solidFill>
                  <a:schemeClr val="dk1"/>
                </a:solidFill>
              </a:rPr>
              <a:t>Table 8: </a:t>
            </a:r>
            <a:r>
              <a:rPr lang="en-US" sz="1000">
                <a:solidFill>
                  <a:schemeClr val="dk1"/>
                </a:solidFill>
              </a:rPr>
              <a:t>Number and percentage of submissions deleted from The Donald with links to different news sources.</a:t>
            </a:r>
            <a:endParaRPr sz="10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6" name="Shape 276"/>
        <p:cNvGrpSpPr/>
        <p:nvPr/>
      </p:nvGrpSpPr>
      <p:grpSpPr>
        <a:xfrm>
          <a:off x="0" y="0"/>
          <a:ext cx="0" cy="0"/>
          <a:chOff x="0" y="0"/>
          <a:chExt cx="0" cy="0"/>
        </a:xfrm>
      </p:grpSpPr>
      <p:sp>
        <p:nvSpPr>
          <p:cNvPr id="277" name="Google Shape;277;g1596367933e_0_262"/>
          <p:cNvSpPr txBox="1"/>
          <p:nvPr>
            <p:ph type="ctrTitle"/>
          </p:nvPr>
        </p:nvSpPr>
        <p:spPr>
          <a:xfrm>
            <a:off x="214300" y="321700"/>
            <a:ext cx="9326400" cy="5334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100000"/>
              </a:lnSpc>
              <a:spcBef>
                <a:spcPts val="0"/>
              </a:spcBef>
              <a:spcAft>
                <a:spcPts val="0"/>
              </a:spcAft>
              <a:buClr>
                <a:srgbClr val="1581AA"/>
              </a:buClr>
              <a:buSzPct val="96047"/>
              <a:buFont typeface="Arial"/>
              <a:buNone/>
            </a:pPr>
            <a:r>
              <a:rPr b="1" lang="en-US" sz="2811">
                <a:latin typeface="Arial"/>
                <a:ea typeface="Arial"/>
                <a:cs typeface="Arial"/>
                <a:sym typeface="Arial"/>
              </a:rPr>
              <a:t>Social-Network-based Analysis : Ad Revenue Deprivation</a:t>
            </a:r>
            <a:endParaRPr sz="5511"/>
          </a:p>
        </p:txBody>
      </p:sp>
      <p:sp>
        <p:nvSpPr>
          <p:cNvPr id="278" name="Google Shape;278;g1596367933e_0_262"/>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25</a:t>
            </a:r>
            <a:endParaRPr/>
          </a:p>
        </p:txBody>
      </p:sp>
      <p:sp>
        <p:nvSpPr>
          <p:cNvPr id="279" name="Google Shape;279;g1596367933e_0_262"/>
          <p:cNvSpPr txBox="1"/>
          <p:nvPr/>
        </p:nvSpPr>
        <p:spPr>
          <a:xfrm>
            <a:off x="982950" y="5772000"/>
            <a:ext cx="71781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1000">
                <a:solidFill>
                  <a:schemeClr val="dk1"/>
                </a:solidFill>
              </a:rPr>
              <a:t>Table 9: </a:t>
            </a:r>
            <a:r>
              <a:rPr lang="en-US" sz="1000">
                <a:solidFill>
                  <a:schemeClr val="dk1"/>
                </a:solidFill>
              </a:rPr>
              <a:t>Top 20 domains with the largest ad revenue losses because of the use of archiving services on Reddit. W</a:t>
            </a:r>
            <a:r>
              <a:rPr lang="en-US" sz="1000">
                <a:solidFill>
                  <a:schemeClr val="dk1"/>
                </a:solidFill>
              </a:rPr>
              <a:t>e </a:t>
            </a:r>
            <a:r>
              <a:rPr lang="en-US" sz="1000">
                <a:solidFill>
                  <a:schemeClr val="dk1"/>
                </a:solidFill>
              </a:rPr>
              <a:t>report an estimate of the average monthly visits from Reddit and the monthly ad loss.</a:t>
            </a:r>
            <a:endParaRPr sz="1000">
              <a:solidFill>
                <a:schemeClr val="dk1"/>
              </a:solidFill>
            </a:endParaRPr>
          </a:p>
        </p:txBody>
      </p:sp>
      <p:pic>
        <p:nvPicPr>
          <p:cNvPr id="280" name="Google Shape;280;g1596367933e_0_262"/>
          <p:cNvPicPr preferRelativeResize="0"/>
          <p:nvPr/>
        </p:nvPicPr>
        <p:blipFill>
          <a:blip r:embed="rId3">
            <a:alphaModFix/>
          </a:blip>
          <a:stretch>
            <a:fillRect/>
          </a:stretch>
        </p:blipFill>
        <p:spPr>
          <a:xfrm>
            <a:off x="1085850" y="2478850"/>
            <a:ext cx="6972300" cy="3162300"/>
          </a:xfrm>
          <a:prstGeom prst="rect">
            <a:avLst/>
          </a:prstGeom>
          <a:noFill/>
          <a:ln>
            <a:noFill/>
          </a:ln>
        </p:spPr>
      </p:pic>
      <p:sp>
        <p:nvSpPr>
          <p:cNvPr id="281" name="Google Shape;281;g1596367933e_0_262"/>
          <p:cNvSpPr txBox="1"/>
          <p:nvPr/>
        </p:nvSpPr>
        <p:spPr>
          <a:xfrm>
            <a:off x="741750" y="1424600"/>
            <a:ext cx="7660500" cy="76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US" sz="1900"/>
              <a:t>C</a:t>
            </a:r>
            <a:r>
              <a:rPr lang="en-US" sz="1900"/>
              <a:t>onservative estimate of ad revenue deprivation is around $70K per year for the Washington Post alone.</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5" name="Shape 285"/>
        <p:cNvGrpSpPr/>
        <p:nvPr/>
      </p:nvGrpSpPr>
      <p:grpSpPr>
        <a:xfrm>
          <a:off x="0" y="0"/>
          <a:ext cx="0" cy="0"/>
          <a:chOff x="0" y="0"/>
          <a:chExt cx="0" cy="0"/>
        </a:xfrm>
      </p:grpSpPr>
      <p:sp>
        <p:nvSpPr>
          <p:cNvPr id="286" name="Google Shape;286;p25"/>
          <p:cNvSpPr txBox="1"/>
          <p:nvPr>
            <p:ph type="ctrTitle"/>
          </p:nvPr>
        </p:nvSpPr>
        <p:spPr>
          <a:xfrm>
            <a:off x="501650" y="452437"/>
            <a:ext cx="73152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Main Findings</a:t>
            </a:r>
            <a:endParaRPr/>
          </a:p>
        </p:txBody>
      </p:sp>
      <p:sp>
        <p:nvSpPr>
          <p:cNvPr id="287" name="Google Shape;287;p25"/>
          <p:cNvSpPr txBox="1"/>
          <p:nvPr/>
        </p:nvSpPr>
        <p:spPr>
          <a:xfrm>
            <a:off x="501650" y="1143000"/>
            <a:ext cx="8032750" cy="5399087"/>
          </a:xfrm>
          <a:prstGeom prst="rect">
            <a:avLst/>
          </a:prstGeom>
          <a:noFill/>
          <a:ln>
            <a:noFill/>
          </a:ln>
        </p:spPr>
        <p:txBody>
          <a:bodyPr anchorCtr="0" anchor="t" bIns="45700" lIns="91425" spcFirstLastPara="1" rIns="91425" wrap="square" tIns="45700">
            <a:noAutofit/>
          </a:bodyPr>
          <a:lstStyle/>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News and social media posts are common content that are archived.</a:t>
            </a:r>
            <a:endParaRPr sz="1800">
              <a:solidFill>
                <a:schemeClr val="dk1"/>
              </a:solidFill>
            </a:endParaRPr>
          </a:p>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Archived URLs are extensively shared on ‘fringe’ communities within Reddit and 4chan.</a:t>
            </a:r>
            <a:endParaRPr sz="1800">
              <a:solidFill>
                <a:schemeClr val="dk1"/>
              </a:solidFill>
            </a:endParaRPr>
          </a:p>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4chan and Gab users prefer archive.is over Wayback Machine.</a:t>
            </a:r>
            <a:endParaRPr sz="1800">
              <a:solidFill>
                <a:schemeClr val="dk1"/>
              </a:solidFill>
            </a:endParaRPr>
          </a:p>
          <a:p>
            <a:pPr indent="-342900" lvl="0" marL="457200" marR="0" rtl="0" algn="just">
              <a:lnSpc>
                <a:spcPct val="150000"/>
              </a:lnSpc>
              <a:spcBef>
                <a:spcPts val="0"/>
              </a:spcBef>
              <a:spcAft>
                <a:spcPts val="0"/>
              </a:spcAft>
              <a:buClr>
                <a:schemeClr val="dk1"/>
              </a:buClr>
              <a:buSzPts val="1800"/>
              <a:buChar char="❏"/>
            </a:pPr>
            <a:r>
              <a:rPr lang="en-US" sz="1800">
                <a:solidFill>
                  <a:schemeClr val="dk1"/>
                </a:solidFill>
              </a:rPr>
              <a:t>Web archives are misused by social media users where platform-specific-censorship persists.</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US" sz="1800">
                <a:solidFill>
                  <a:schemeClr val="dk1"/>
                </a:solidFill>
              </a:rPr>
              <a:t>Reddit moderator bots are mostly responsible for posting archived URLs in the subreddits.</a:t>
            </a:r>
            <a:endParaRPr sz="1800">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US" sz="1800">
                <a:solidFill>
                  <a:schemeClr val="dk1"/>
                </a:solidFill>
              </a:rPr>
              <a:t>Moderation bots manipulate users to post archived URLs by blocking certain URLs  and targets ad revenue of news resources.</a:t>
            </a:r>
            <a:endParaRPr sz="1800">
              <a:solidFill>
                <a:schemeClr val="dk1"/>
              </a:solidFill>
            </a:endParaRPr>
          </a:p>
          <a:p>
            <a:pPr indent="-228600" lvl="0" marL="342900" marR="0" rtl="0" algn="just">
              <a:lnSpc>
                <a:spcPct val="150000"/>
              </a:lnSpc>
              <a:spcBef>
                <a:spcPts val="0"/>
              </a:spcBef>
              <a:spcAft>
                <a:spcPts val="0"/>
              </a:spcAft>
              <a:buClr>
                <a:schemeClr val="dk1"/>
              </a:buClr>
              <a:buSzPts val="1800"/>
              <a:buFont typeface="Noto Sans Symbols"/>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88" name="Google Shape;288;p25"/>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r>
              <a:rPr lang="en-US" sz="1800">
                <a:solidFill>
                  <a:schemeClr val="dk1"/>
                </a:solidFill>
              </a:rPr>
              <a:t>6</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2" name="Shape 292"/>
        <p:cNvGrpSpPr/>
        <p:nvPr/>
      </p:nvGrpSpPr>
      <p:grpSpPr>
        <a:xfrm>
          <a:off x="0" y="0"/>
          <a:ext cx="0" cy="0"/>
          <a:chOff x="0" y="0"/>
          <a:chExt cx="0" cy="0"/>
        </a:xfrm>
      </p:grpSpPr>
      <p:sp>
        <p:nvSpPr>
          <p:cNvPr id="293" name="Google Shape;293;g1596367933e_0_191"/>
          <p:cNvSpPr txBox="1"/>
          <p:nvPr>
            <p:ph type="ctrTitle"/>
          </p:nvPr>
        </p:nvSpPr>
        <p:spPr>
          <a:xfrm>
            <a:off x="501650" y="452437"/>
            <a:ext cx="73152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i="0" lang="en-US" sz="2700" u="none">
                <a:solidFill>
                  <a:srgbClr val="1581AA"/>
                </a:solidFill>
                <a:latin typeface="Arial"/>
                <a:ea typeface="Arial"/>
                <a:cs typeface="Arial"/>
                <a:sym typeface="Arial"/>
              </a:rPr>
              <a:t>Conclusion</a:t>
            </a:r>
            <a:endParaRPr/>
          </a:p>
        </p:txBody>
      </p:sp>
      <p:sp>
        <p:nvSpPr>
          <p:cNvPr id="294" name="Google Shape;294;g1596367933e_0_191"/>
          <p:cNvSpPr txBox="1"/>
          <p:nvPr/>
        </p:nvSpPr>
        <p:spPr>
          <a:xfrm>
            <a:off x="501650" y="1143000"/>
            <a:ext cx="7612200" cy="5399100"/>
          </a:xfrm>
          <a:prstGeom prst="rect">
            <a:avLst/>
          </a:prstGeom>
          <a:noFill/>
          <a:ln>
            <a:noFill/>
          </a:ln>
        </p:spPr>
        <p:txBody>
          <a:bodyPr anchorCtr="0" anchor="t" bIns="45700" lIns="91425" spcFirstLastPara="1" rIns="91425" wrap="square" tIns="45700">
            <a:noAutofit/>
          </a:bodyPr>
          <a:lstStyle/>
          <a:p>
            <a:pPr indent="0" lvl="0" marL="457200" marR="0" rtl="0" algn="just">
              <a:lnSpc>
                <a:spcPct val="200000"/>
              </a:lnSpc>
              <a:spcBef>
                <a:spcPts val="0"/>
              </a:spcBef>
              <a:spcAft>
                <a:spcPts val="0"/>
              </a:spcAft>
              <a:buNone/>
            </a:pPr>
            <a:r>
              <a:t/>
            </a:r>
            <a:endParaRPr sz="1900">
              <a:solidFill>
                <a:schemeClr val="dk1"/>
              </a:solidFill>
            </a:endParaRPr>
          </a:p>
          <a:p>
            <a:pPr indent="-349250" lvl="0" marL="457200" marR="0" rtl="0" algn="just">
              <a:lnSpc>
                <a:spcPct val="200000"/>
              </a:lnSpc>
              <a:spcBef>
                <a:spcPts val="0"/>
              </a:spcBef>
              <a:spcAft>
                <a:spcPts val="0"/>
              </a:spcAft>
              <a:buClr>
                <a:schemeClr val="dk1"/>
              </a:buClr>
              <a:buSzPts val="1900"/>
              <a:buChar char="❏"/>
            </a:pPr>
            <a:r>
              <a:rPr lang="en-US" sz="1900">
                <a:solidFill>
                  <a:schemeClr val="dk1"/>
                </a:solidFill>
              </a:rPr>
              <a:t>Web archives serves a crucial role in persisting web content.</a:t>
            </a:r>
            <a:endParaRPr sz="1900">
              <a:solidFill>
                <a:schemeClr val="dk1"/>
              </a:solidFill>
            </a:endParaRPr>
          </a:p>
          <a:p>
            <a:pPr indent="-349250" lvl="0" marL="457200" marR="0" rtl="0" algn="just">
              <a:lnSpc>
                <a:spcPct val="200000"/>
              </a:lnSpc>
              <a:spcBef>
                <a:spcPts val="0"/>
              </a:spcBef>
              <a:spcAft>
                <a:spcPts val="0"/>
              </a:spcAft>
              <a:buClr>
                <a:schemeClr val="dk1"/>
              </a:buClr>
              <a:buSzPts val="1900"/>
              <a:buChar char="❏"/>
            </a:pPr>
            <a:r>
              <a:rPr lang="en-US" sz="1900">
                <a:solidFill>
                  <a:schemeClr val="dk1"/>
                </a:solidFill>
              </a:rPr>
              <a:t>Misuse of web archiving services result in potentially taking away thousands  of dollars in ad revenue.</a:t>
            </a:r>
            <a:endParaRPr sz="1900">
              <a:solidFill>
                <a:schemeClr val="dk1"/>
              </a:solidFill>
            </a:endParaRPr>
          </a:p>
          <a:p>
            <a:pPr indent="-349250" lvl="0" marL="457200" marR="0" rtl="0" algn="just">
              <a:lnSpc>
                <a:spcPct val="200000"/>
              </a:lnSpc>
              <a:spcBef>
                <a:spcPts val="0"/>
              </a:spcBef>
              <a:spcAft>
                <a:spcPts val="0"/>
              </a:spcAft>
              <a:buClr>
                <a:schemeClr val="dk1"/>
              </a:buClr>
              <a:buSzPts val="1900"/>
              <a:buChar char="❏"/>
            </a:pPr>
            <a:r>
              <a:rPr lang="en-US" sz="1900">
                <a:solidFill>
                  <a:schemeClr val="dk1"/>
                </a:solidFill>
              </a:rPr>
              <a:t>Ethical implications regarding the use of web archiving services are required.</a:t>
            </a:r>
            <a:endParaRPr sz="1900">
              <a:solidFill>
                <a:schemeClr val="dk1"/>
              </a:solidFill>
            </a:endParaRPr>
          </a:p>
          <a:p>
            <a:pPr indent="0" lvl="0" marL="457200" marR="0" rtl="0" algn="just">
              <a:lnSpc>
                <a:spcPct val="150000"/>
              </a:lnSpc>
              <a:spcBef>
                <a:spcPts val="0"/>
              </a:spcBef>
              <a:spcAft>
                <a:spcPts val="0"/>
              </a:spcAft>
              <a:buNone/>
            </a:pPr>
            <a:r>
              <a:t/>
            </a:r>
            <a:endParaRPr sz="1800">
              <a:solidFill>
                <a:schemeClr val="dk1"/>
              </a:solidFill>
            </a:endParaRPr>
          </a:p>
          <a:p>
            <a:pPr indent="-342900" lvl="0" marL="342900" marR="0" rtl="0" algn="just">
              <a:lnSpc>
                <a:spcPct val="150000"/>
              </a:lnSpc>
              <a:spcBef>
                <a:spcPts val="0"/>
              </a:spcBef>
              <a:spcAft>
                <a:spcPts val="0"/>
              </a:spcAft>
              <a:buClr>
                <a:schemeClr val="dk1"/>
              </a:buClr>
              <a:buSzPts val="1600"/>
              <a:buFont typeface="Century Gothic"/>
              <a:buNone/>
            </a:pPr>
            <a:r>
              <a:t/>
            </a:r>
            <a:endParaRPr b="0" i="0" sz="1600" u="none">
              <a:solidFill>
                <a:schemeClr val="dk1"/>
              </a:solidFill>
              <a:latin typeface="Arial"/>
              <a:ea typeface="Arial"/>
              <a:cs typeface="Arial"/>
              <a:sym typeface="Arial"/>
            </a:endParaRPr>
          </a:p>
          <a:p>
            <a:pPr indent="-228600" lvl="0" marL="342900" marR="0" rtl="0" algn="just">
              <a:lnSpc>
                <a:spcPct val="150000"/>
              </a:lnSpc>
              <a:spcBef>
                <a:spcPts val="0"/>
              </a:spcBef>
              <a:spcAft>
                <a:spcPts val="0"/>
              </a:spcAft>
              <a:buClr>
                <a:schemeClr val="dk1"/>
              </a:buClr>
              <a:buSzPts val="1800"/>
              <a:buFont typeface="Noto Sans Symbols"/>
              <a:buNone/>
            </a:pPr>
            <a:r>
              <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295" name="Google Shape;295;g1596367933e_0_191"/>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2</a:t>
            </a:r>
            <a:r>
              <a:rPr lang="en-US" sz="1800">
                <a:solidFill>
                  <a:schemeClr val="dk1"/>
                </a:solidFill>
              </a:rPr>
              <a:t>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 name="Shape 83"/>
        <p:cNvGrpSpPr/>
        <p:nvPr/>
      </p:nvGrpSpPr>
      <p:grpSpPr>
        <a:xfrm>
          <a:off x="0" y="0"/>
          <a:ext cx="0" cy="0"/>
          <a:chOff x="0" y="0"/>
          <a:chExt cx="0" cy="0"/>
        </a:xfrm>
      </p:grpSpPr>
      <p:sp>
        <p:nvSpPr>
          <p:cNvPr id="84" name="Google Shape;84;g1596367933e_0_0"/>
          <p:cNvSpPr txBox="1"/>
          <p:nvPr/>
        </p:nvSpPr>
        <p:spPr>
          <a:xfrm>
            <a:off x="3461562" y="519487"/>
            <a:ext cx="22209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581AA"/>
              </a:buClr>
              <a:buSzPts val="2700"/>
              <a:buFont typeface="Arial"/>
              <a:buNone/>
            </a:pPr>
            <a:r>
              <a:rPr b="1" lang="en-US" sz="2800">
                <a:solidFill>
                  <a:srgbClr val="1581AA"/>
                </a:solidFill>
              </a:rPr>
              <a:t>Solution?</a:t>
            </a:r>
            <a:endParaRPr b="1" sz="2800">
              <a:solidFill>
                <a:srgbClr val="1581AA"/>
              </a:solidFill>
            </a:endParaRPr>
          </a:p>
        </p:txBody>
      </p:sp>
      <p:sp>
        <p:nvSpPr>
          <p:cNvPr id="85" name="Google Shape;85;g1596367933e_0_0"/>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3</a:t>
            </a:r>
            <a:endParaRPr/>
          </a:p>
        </p:txBody>
      </p:sp>
      <p:sp>
        <p:nvSpPr>
          <p:cNvPr id="86" name="Google Shape;86;g1596367933e_0_0"/>
          <p:cNvSpPr txBox="1"/>
          <p:nvPr/>
        </p:nvSpPr>
        <p:spPr>
          <a:xfrm>
            <a:off x="142975" y="3871025"/>
            <a:ext cx="2976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700"/>
              <a:buFont typeface="Arial"/>
              <a:buNone/>
            </a:pPr>
            <a:r>
              <a:rPr b="0" i="0" lang="en-US" sz="700" u="none">
                <a:solidFill>
                  <a:schemeClr val="dk1"/>
                </a:solidFill>
                <a:latin typeface="Arial"/>
                <a:ea typeface="Arial"/>
                <a:cs typeface="Arial"/>
                <a:sym typeface="Arial"/>
              </a:rPr>
              <a:t>https://i0.wp.com/www.jasonfranklin.com/wp-content/uploads/2019/09/Wayback-Machine-Internet-Archive.png</a:t>
            </a:r>
            <a:endParaRPr/>
          </a:p>
        </p:txBody>
      </p:sp>
      <p:pic>
        <p:nvPicPr>
          <p:cNvPr id="87" name="Google Shape;87;g1596367933e_0_0"/>
          <p:cNvPicPr preferRelativeResize="0"/>
          <p:nvPr/>
        </p:nvPicPr>
        <p:blipFill rotWithShape="1">
          <a:blip r:embed="rId3">
            <a:alphaModFix/>
          </a:blip>
          <a:srcRect b="0" l="0" r="0" t="0"/>
          <a:stretch/>
        </p:blipFill>
        <p:spPr>
          <a:xfrm>
            <a:off x="227112" y="2197799"/>
            <a:ext cx="2892425" cy="1627187"/>
          </a:xfrm>
          <a:prstGeom prst="rect">
            <a:avLst/>
          </a:prstGeom>
          <a:noFill/>
          <a:ln cap="flat" cmpd="sng" w="9525">
            <a:solidFill>
              <a:schemeClr val="dk1"/>
            </a:solidFill>
            <a:prstDash val="solid"/>
            <a:round/>
            <a:headEnd len="sm" w="sm" type="none"/>
            <a:tailEnd len="sm" w="sm" type="none"/>
          </a:ln>
        </p:spPr>
      </p:pic>
      <p:pic>
        <p:nvPicPr>
          <p:cNvPr id="88" name="Google Shape;88;g1596367933e_0_0"/>
          <p:cNvPicPr preferRelativeResize="0"/>
          <p:nvPr/>
        </p:nvPicPr>
        <p:blipFill rotWithShape="1">
          <a:blip r:embed="rId4">
            <a:alphaModFix/>
          </a:blip>
          <a:srcRect b="0" l="0" r="0" t="0"/>
          <a:stretch/>
        </p:blipFill>
        <p:spPr>
          <a:xfrm>
            <a:off x="5836050" y="2126049"/>
            <a:ext cx="3244850" cy="1998662"/>
          </a:xfrm>
          <a:prstGeom prst="rect">
            <a:avLst/>
          </a:prstGeom>
          <a:noFill/>
          <a:ln cap="flat" cmpd="sng" w="9525">
            <a:solidFill>
              <a:schemeClr val="dk1"/>
            </a:solidFill>
            <a:prstDash val="solid"/>
            <a:round/>
            <a:headEnd len="sm" w="sm" type="none"/>
            <a:tailEnd len="sm" w="sm" type="none"/>
          </a:ln>
        </p:spPr>
      </p:pic>
      <p:sp>
        <p:nvSpPr>
          <p:cNvPr id="89" name="Google Shape;89;g1596367933e_0_0"/>
          <p:cNvSpPr txBox="1"/>
          <p:nvPr/>
        </p:nvSpPr>
        <p:spPr>
          <a:xfrm>
            <a:off x="5757175" y="4178825"/>
            <a:ext cx="34026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700"/>
              <a:buFont typeface="Arial"/>
              <a:buNone/>
            </a:pPr>
            <a:r>
              <a:rPr b="0" i="0" lang="en-US" sz="700" u="none">
                <a:solidFill>
                  <a:schemeClr val="dk1"/>
                </a:solidFill>
                <a:latin typeface="Arial"/>
                <a:ea typeface="Arial"/>
                <a:cs typeface="Arial"/>
                <a:sym typeface="Arial"/>
              </a:rPr>
              <a:t>https://i0.wp.com/cynmackley.com/wp-content/uploads/2020/07/archive-today.jpg</a:t>
            </a:r>
            <a:endParaRPr/>
          </a:p>
        </p:txBody>
      </p:sp>
      <p:pic>
        <p:nvPicPr>
          <p:cNvPr id="90" name="Google Shape;90;g1596367933e_0_0"/>
          <p:cNvPicPr preferRelativeResize="0"/>
          <p:nvPr/>
        </p:nvPicPr>
        <p:blipFill rotWithShape="1">
          <a:blip r:embed="rId5">
            <a:alphaModFix/>
          </a:blip>
          <a:srcRect b="0" l="0" r="0" t="0"/>
          <a:stretch/>
        </p:blipFill>
        <p:spPr>
          <a:xfrm>
            <a:off x="3336375" y="3504662"/>
            <a:ext cx="2282825" cy="2560637"/>
          </a:xfrm>
          <a:prstGeom prst="rect">
            <a:avLst/>
          </a:prstGeom>
          <a:noFill/>
          <a:ln cap="flat" cmpd="sng" w="9525">
            <a:solidFill>
              <a:schemeClr val="dk1"/>
            </a:solidFill>
            <a:prstDash val="solid"/>
            <a:round/>
            <a:headEnd len="sm" w="sm" type="none"/>
            <a:tailEnd len="sm" w="sm" type="none"/>
          </a:ln>
        </p:spPr>
      </p:pic>
      <p:sp>
        <p:nvSpPr>
          <p:cNvPr id="91" name="Google Shape;91;g1596367933e_0_0"/>
          <p:cNvSpPr txBox="1"/>
          <p:nvPr/>
        </p:nvSpPr>
        <p:spPr>
          <a:xfrm>
            <a:off x="3135300" y="6096048"/>
            <a:ext cx="26850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700"/>
              <a:buFont typeface="Arial"/>
              <a:buNone/>
            </a:pPr>
            <a:r>
              <a:rPr b="0" i="0" lang="en-US" sz="700" u="none">
                <a:solidFill>
                  <a:schemeClr val="dk1"/>
                </a:solidFill>
                <a:latin typeface="Arial"/>
                <a:ea typeface="Arial"/>
                <a:cs typeface="Arial"/>
                <a:sym typeface="Arial"/>
              </a:rPr>
              <a:t>https://support.archive-it.org/hc/article_attachments/360049422931/Archive-It_black_raster_logo.png</a:t>
            </a:r>
            <a:endParaRPr/>
          </a:p>
        </p:txBody>
      </p:sp>
      <p:sp>
        <p:nvSpPr>
          <p:cNvPr id="92" name="Google Shape;92;g1596367933e_0_0"/>
          <p:cNvSpPr txBox="1"/>
          <p:nvPr/>
        </p:nvSpPr>
        <p:spPr>
          <a:xfrm>
            <a:off x="2193900" y="1284325"/>
            <a:ext cx="47562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Arial"/>
              <a:buNone/>
            </a:pPr>
            <a:r>
              <a:rPr b="1" i="0" lang="en-US" sz="2900" u="none">
                <a:solidFill>
                  <a:schemeClr val="dk1"/>
                </a:solidFill>
                <a:latin typeface="Arial"/>
                <a:ea typeface="Arial"/>
                <a:cs typeface="Arial"/>
                <a:sym typeface="Arial"/>
              </a:rPr>
              <a:t>Web Archiv</a:t>
            </a:r>
            <a:r>
              <a:rPr b="1" lang="en-US" sz="2900">
                <a:solidFill>
                  <a:schemeClr val="dk1"/>
                </a:solidFill>
              </a:rPr>
              <a:t>ing Services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 name="Shape 96"/>
        <p:cNvGrpSpPr/>
        <p:nvPr/>
      </p:nvGrpSpPr>
      <p:grpSpPr>
        <a:xfrm>
          <a:off x="0" y="0"/>
          <a:ext cx="0" cy="0"/>
          <a:chOff x="0" y="0"/>
          <a:chExt cx="0" cy="0"/>
        </a:xfrm>
      </p:grpSpPr>
      <p:sp>
        <p:nvSpPr>
          <p:cNvPr id="97" name="Google Shape;97;p4"/>
          <p:cNvSpPr txBox="1"/>
          <p:nvPr>
            <p:ph type="ctrTitle"/>
          </p:nvPr>
        </p:nvSpPr>
        <p:spPr>
          <a:xfrm>
            <a:off x="914400" y="1715625"/>
            <a:ext cx="7315200" cy="5334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rgbClr val="1581AA"/>
              </a:buClr>
              <a:buSzPts val="2700"/>
              <a:buFont typeface="Arial"/>
              <a:buNone/>
            </a:pPr>
            <a:r>
              <a:rPr b="1" i="0" lang="en-US" sz="2700" u="none">
                <a:solidFill>
                  <a:srgbClr val="1581AA"/>
                </a:solidFill>
                <a:latin typeface="Arial"/>
                <a:ea typeface="Arial"/>
                <a:cs typeface="Arial"/>
                <a:sym typeface="Arial"/>
              </a:rPr>
              <a:t>Research Motivation</a:t>
            </a:r>
            <a:endParaRPr/>
          </a:p>
        </p:txBody>
      </p:sp>
      <p:sp>
        <p:nvSpPr>
          <p:cNvPr id="98" name="Google Shape;98;p4"/>
          <p:cNvSpPr txBox="1"/>
          <p:nvPr/>
        </p:nvSpPr>
        <p:spPr>
          <a:xfrm>
            <a:off x="914400" y="2968950"/>
            <a:ext cx="7606500" cy="920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None/>
            </a:pPr>
            <a:r>
              <a:rPr lang="en-US" sz="2000">
                <a:solidFill>
                  <a:schemeClr val="dk1"/>
                </a:solidFill>
              </a:rPr>
              <a:t>Could information be weaponized in different contexts due to any sort of misuse of the services provided by Web Archives?</a:t>
            </a:r>
            <a:endParaRPr sz="1700"/>
          </a:p>
          <a:p>
            <a:pPr indent="0" lvl="0" marL="457200" marR="0" rtl="0" algn="just">
              <a:lnSpc>
                <a:spcPct val="15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700" u="none">
              <a:solidFill>
                <a:schemeClr val="dk1"/>
              </a:solidFill>
              <a:latin typeface="Arial"/>
              <a:ea typeface="Arial"/>
              <a:cs typeface="Arial"/>
              <a:sym typeface="Arial"/>
            </a:endParaRPr>
          </a:p>
        </p:txBody>
      </p:sp>
      <p:sp>
        <p:nvSpPr>
          <p:cNvPr id="99" name="Google Shape;99;p4"/>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3" name="Shape 103"/>
        <p:cNvGrpSpPr/>
        <p:nvPr/>
      </p:nvGrpSpPr>
      <p:grpSpPr>
        <a:xfrm>
          <a:off x="0" y="0"/>
          <a:ext cx="0" cy="0"/>
          <a:chOff x="0" y="0"/>
          <a:chExt cx="0" cy="0"/>
        </a:xfrm>
      </p:grpSpPr>
      <p:sp>
        <p:nvSpPr>
          <p:cNvPr id="104" name="Google Shape;104;p6"/>
          <p:cNvSpPr txBox="1"/>
          <p:nvPr>
            <p:ph type="ctrTitle"/>
          </p:nvPr>
        </p:nvSpPr>
        <p:spPr>
          <a:xfrm>
            <a:off x="501650" y="452437"/>
            <a:ext cx="73152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i="0" lang="en-US" sz="2700" u="none">
                <a:solidFill>
                  <a:srgbClr val="1581AA"/>
                </a:solidFill>
                <a:latin typeface="Arial"/>
                <a:ea typeface="Arial"/>
                <a:cs typeface="Arial"/>
                <a:sym typeface="Arial"/>
              </a:rPr>
              <a:t>Research Objectives</a:t>
            </a:r>
            <a:endParaRPr/>
          </a:p>
        </p:txBody>
      </p:sp>
      <p:sp>
        <p:nvSpPr>
          <p:cNvPr id="105" name="Google Shape;105;p6"/>
          <p:cNvSpPr txBox="1"/>
          <p:nvPr/>
        </p:nvSpPr>
        <p:spPr>
          <a:xfrm>
            <a:off x="501650" y="1143000"/>
            <a:ext cx="8092800" cy="53991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dk1"/>
              </a:buClr>
              <a:buSzPts val="2000"/>
              <a:buFont typeface="Century Gothic"/>
              <a:buNone/>
            </a:pPr>
            <a:r>
              <a:t/>
            </a:r>
            <a:endParaRPr b="0" i="0" sz="2000" u="none">
              <a:solidFill>
                <a:schemeClr val="dk1"/>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2000"/>
              <a:buFont typeface="Arial"/>
              <a:buNone/>
            </a:pPr>
            <a:r>
              <a:rPr b="1" i="0" lang="en-US" sz="2300" u="none">
                <a:solidFill>
                  <a:schemeClr val="dk1"/>
                </a:solidFill>
                <a:latin typeface="Arial"/>
                <a:ea typeface="Arial"/>
                <a:cs typeface="Arial"/>
                <a:sym typeface="Arial"/>
              </a:rPr>
              <a:t>To </a:t>
            </a:r>
            <a:r>
              <a:rPr b="1" lang="en-US" sz="2300">
                <a:solidFill>
                  <a:schemeClr val="dk1"/>
                </a:solidFill>
              </a:rPr>
              <a:t>perform a large-scale </a:t>
            </a:r>
            <a:r>
              <a:rPr b="1" lang="en-US" sz="2300">
                <a:solidFill>
                  <a:schemeClr val="dk1"/>
                </a:solidFill>
              </a:rPr>
              <a:t>quantitative</a:t>
            </a:r>
            <a:r>
              <a:rPr b="1" lang="en-US" sz="2300">
                <a:solidFill>
                  <a:schemeClr val="dk1"/>
                </a:solidFill>
              </a:rPr>
              <a:t> analysis of </a:t>
            </a:r>
            <a:endParaRPr b="1" sz="2300">
              <a:solidFill>
                <a:schemeClr val="dk1"/>
              </a:solidFill>
            </a:endParaRPr>
          </a:p>
          <a:p>
            <a:pPr indent="0" lvl="0" marL="0" marR="0" rtl="0" algn="ctr">
              <a:lnSpc>
                <a:spcPct val="150000"/>
              </a:lnSpc>
              <a:spcBef>
                <a:spcPts val="0"/>
              </a:spcBef>
              <a:spcAft>
                <a:spcPts val="0"/>
              </a:spcAft>
              <a:buClr>
                <a:schemeClr val="dk1"/>
              </a:buClr>
              <a:buSzPts val="2000"/>
              <a:buFont typeface="Arial"/>
              <a:buNone/>
            </a:pPr>
            <a:r>
              <a:rPr b="1" lang="en-US" sz="2300">
                <a:solidFill>
                  <a:schemeClr val="dk1"/>
                </a:solidFill>
              </a:rPr>
              <a:t>Web Archives.</a:t>
            </a:r>
            <a:endParaRPr sz="1700"/>
          </a:p>
          <a:p>
            <a:pPr indent="0" lvl="0" marL="0" marR="0" rtl="0" algn="l">
              <a:lnSpc>
                <a:spcPct val="150000"/>
              </a:lnSpc>
              <a:spcBef>
                <a:spcPts val="0"/>
              </a:spcBef>
              <a:spcAft>
                <a:spcPts val="0"/>
              </a:spcAft>
              <a:buClr>
                <a:schemeClr val="dk1"/>
              </a:buClr>
              <a:buSzPts val="1800"/>
              <a:buFont typeface="Century Gothic"/>
              <a:buNone/>
            </a:pPr>
            <a:r>
              <a:t/>
            </a:r>
            <a:endParaRPr sz="1800">
              <a:solidFill>
                <a:schemeClr val="dk1"/>
              </a:solidFill>
            </a:endParaRPr>
          </a:p>
          <a:p>
            <a:pPr indent="-120650" lvl="0" marL="457200" marR="0" rtl="0" algn="just">
              <a:lnSpc>
                <a:spcPct val="150000"/>
              </a:lnSpc>
              <a:spcBef>
                <a:spcPts val="0"/>
              </a:spcBef>
              <a:spcAft>
                <a:spcPts val="0"/>
              </a:spcAft>
              <a:buClr>
                <a:schemeClr val="dk1"/>
              </a:buClr>
              <a:buSzPts val="1900"/>
              <a:buFont typeface="Noto Sans Symbols"/>
              <a:buChar char="✔"/>
            </a:pPr>
            <a:r>
              <a:rPr lang="en-US" sz="1900">
                <a:solidFill>
                  <a:schemeClr val="dk1"/>
                </a:solidFill>
              </a:rPr>
              <a:t> </a:t>
            </a:r>
            <a:r>
              <a:rPr b="0" i="0" lang="en-US" sz="1900" u="none">
                <a:solidFill>
                  <a:schemeClr val="dk1"/>
                </a:solidFill>
                <a:latin typeface="Arial"/>
                <a:ea typeface="Arial"/>
                <a:cs typeface="Arial"/>
                <a:sym typeface="Arial"/>
              </a:rPr>
              <a:t>To explore the </a:t>
            </a:r>
            <a:r>
              <a:rPr lang="en-US" sz="1900">
                <a:solidFill>
                  <a:schemeClr val="dk1"/>
                </a:solidFill>
              </a:rPr>
              <a:t>use of Web Archiving services on social media</a:t>
            </a:r>
            <a:r>
              <a:rPr b="0" i="0" lang="en-US" sz="1900" u="none">
                <a:solidFill>
                  <a:schemeClr val="dk1"/>
                </a:solidFill>
                <a:latin typeface="Arial"/>
                <a:ea typeface="Arial"/>
                <a:cs typeface="Arial"/>
                <a:sym typeface="Arial"/>
              </a:rPr>
              <a:t>.</a:t>
            </a:r>
            <a:endParaRPr sz="1500"/>
          </a:p>
          <a:p>
            <a:pPr indent="-120650" lvl="0" marL="457200" marR="0" rtl="0" algn="just">
              <a:lnSpc>
                <a:spcPct val="150000"/>
              </a:lnSpc>
              <a:spcBef>
                <a:spcPts val="0"/>
              </a:spcBef>
              <a:spcAft>
                <a:spcPts val="0"/>
              </a:spcAft>
              <a:buClr>
                <a:schemeClr val="dk1"/>
              </a:buClr>
              <a:buSzPts val="1900"/>
              <a:buFont typeface="Noto Sans Symbols"/>
              <a:buChar char="✔"/>
            </a:pPr>
            <a:r>
              <a:rPr lang="en-US" sz="1900">
                <a:solidFill>
                  <a:schemeClr val="dk1"/>
                </a:solidFill>
              </a:rPr>
              <a:t> </a:t>
            </a:r>
            <a:r>
              <a:rPr b="0" i="0" lang="en-US" sz="1900" u="none">
                <a:solidFill>
                  <a:schemeClr val="dk1"/>
                </a:solidFill>
                <a:latin typeface="Arial"/>
                <a:ea typeface="Arial"/>
                <a:cs typeface="Arial"/>
                <a:sym typeface="Arial"/>
              </a:rPr>
              <a:t>To </a:t>
            </a:r>
            <a:r>
              <a:rPr lang="en-US" sz="1900">
                <a:solidFill>
                  <a:schemeClr val="dk1"/>
                </a:solidFill>
              </a:rPr>
              <a:t>investigate</a:t>
            </a:r>
            <a:r>
              <a:rPr lang="en-US" sz="1900">
                <a:solidFill>
                  <a:schemeClr val="dk1"/>
                </a:solidFill>
              </a:rPr>
              <a:t> the actors involved in this ecosystem.</a:t>
            </a:r>
            <a:endParaRPr sz="1500"/>
          </a:p>
          <a:p>
            <a:pPr indent="-120650" lvl="0" marL="457200" marR="0" rtl="0" algn="just">
              <a:lnSpc>
                <a:spcPct val="150000"/>
              </a:lnSpc>
              <a:spcBef>
                <a:spcPts val="0"/>
              </a:spcBef>
              <a:spcAft>
                <a:spcPts val="0"/>
              </a:spcAft>
              <a:buClr>
                <a:schemeClr val="dk1"/>
              </a:buClr>
              <a:buSzPts val="1900"/>
              <a:buFont typeface="Noto Sans Symbols"/>
              <a:buChar char="✔"/>
            </a:pPr>
            <a:r>
              <a:rPr lang="en-US" sz="1900">
                <a:solidFill>
                  <a:schemeClr val="dk1"/>
                </a:solidFill>
              </a:rPr>
              <a:t> </a:t>
            </a:r>
            <a:r>
              <a:rPr b="0" i="0" lang="en-US" sz="1900" u="none">
                <a:solidFill>
                  <a:schemeClr val="dk1"/>
                </a:solidFill>
                <a:latin typeface="Arial"/>
                <a:ea typeface="Arial"/>
                <a:cs typeface="Arial"/>
                <a:sym typeface="Arial"/>
              </a:rPr>
              <a:t>To </a:t>
            </a:r>
            <a:r>
              <a:rPr lang="en-US" sz="1900">
                <a:solidFill>
                  <a:schemeClr val="dk1"/>
                </a:solidFill>
              </a:rPr>
              <a:t>find out what </a:t>
            </a:r>
            <a:r>
              <a:rPr lang="en-US" sz="1900">
                <a:solidFill>
                  <a:schemeClr val="dk1"/>
                </a:solidFill>
              </a:rPr>
              <a:t>content is archived and how it is shared on social media.</a:t>
            </a:r>
            <a:endParaRPr sz="1500"/>
          </a:p>
          <a:p>
            <a:pPr indent="0" lvl="0" marL="457200" marR="0" rtl="0" algn="just">
              <a:lnSpc>
                <a:spcPct val="15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106" name="Google Shape;106;p6"/>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 name="Shape 110"/>
        <p:cNvGrpSpPr/>
        <p:nvPr/>
      </p:nvGrpSpPr>
      <p:grpSpPr>
        <a:xfrm>
          <a:off x="0" y="0"/>
          <a:ext cx="0" cy="0"/>
          <a:chOff x="0" y="0"/>
          <a:chExt cx="0" cy="0"/>
        </a:xfrm>
      </p:grpSpPr>
      <p:sp>
        <p:nvSpPr>
          <p:cNvPr id="111" name="Google Shape;111;g1596367933e_0_43"/>
          <p:cNvSpPr txBox="1"/>
          <p:nvPr>
            <p:ph type="ctrTitle"/>
          </p:nvPr>
        </p:nvSpPr>
        <p:spPr>
          <a:xfrm>
            <a:off x="501650" y="452437"/>
            <a:ext cx="73152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i="0" lang="en-US" sz="2700" u="none">
                <a:solidFill>
                  <a:srgbClr val="1581AA"/>
                </a:solidFill>
                <a:latin typeface="Arial"/>
                <a:ea typeface="Arial"/>
                <a:cs typeface="Arial"/>
                <a:sym typeface="Arial"/>
              </a:rPr>
              <a:t>Research Questions</a:t>
            </a:r>
            <a:endParaRPr/>
          </a:p>
        </p:txBody>
      </p:sp>
      <p:sp>
        <p:nvSpPr>
          <p:cNvPr id="112" name="Google Shape;112;g1596367933e_0_43"/>
          <p:cNvSpPr txBox="1"/>
          <p:nvPr/>
        </p:nvSpPr>
        <p:spPr>
          <a:xfrm>
            <a:off x="501650" y="1143000"/>
            <a:ext cx="8032800" cy="5399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800"/>
              <a:buFont typeface="Century Gothic"/>
              <a:buNone/>
            </a:pPr>
            <a:r>
              <a:t/>
            </a:r>
            <a:endParaRPr b="1" i="0" sz="18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800"/>
              <a:buFont typeface="Arial"/>
              <a:buNone/>
            </a:pPr>
            <a:r>
              <a:rPr b="1" i="0" lang="en-US" sz="2000" u="none">
                <a:solidFill>
                  <a:schemeClr val="dk1"/>
                </a:solidFill>
                <a:latin typeface="Arial"/>
                <a:ea typeface="Arial"/>
                <a:cs typeface="Arial"/>
                <a:sym typeface="Arial"/>
              </a:rPr>
              <a:t>[RQ1] </a:t>
            </a:r>
            <a:r>
              <a:rPr lang="en-US" sz="2000">
                <a:solidFill>
                  <a:schemeClr val="dk1"/>
                </a:solidFill>
              </a:rPr>
              <a:t>How are archive URLs disseminated across popular social networks?</a:t>
            </a:r>
            <a:endParaRPr sz="2000">
              <a:solidFill>
                <a:schemeClr val="dk1"/>
              </a:solidFill>
            </a:endParaRPr>
          </a:p>
          <a:p>
            <a:pPr indent="0" lvl="0" marL="0" marR="0" rtl="0" algn="just">
              <a:lnSpc>
                <a:spcPct val="100000"/>
              </a:lnSpc>
              <a:spcBef>
                <a:spcPts val="0"/>
              </a:spcBef>
              <a:spcAft>
                <a:spcPts val="0"/>
              </a:spcAft>
              <a:buClr>
                <a:schemeClr val="dk1"/>
              </a:buClr>
              <a:buSzPts val="1800"/>
              <a:buFont typeface="Century Gothic"/>
              <a:buNone/>
            </a:pPr>
            <a:r>
              <a:t/>
            </a:r>
            <a:endParaRPr b="0" i="0" sz="20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800"/>
              <a:buFont typeface="Arial"/>
              <a:buNone/>
            </a:pPr>
            <a:r>
              <a:rPr b="1" i="0" lang="en-US" sz="2000" u="none">
                <a:solidFill>
                  <a:schemeClr val="dk1"/>
                </a:solidFill>
                <a:latin typeface="Arial"/>
                <a:ea typeface="Arial"/>
                <a:cs typeface="Arial"/>
                <a:sym typeface="Arial"/>
              </a:rPr>
              <a:t>[RQ2] </a:t>
            </a:r>
            <a:r>
              <a:rPr lang="en-US" sz="2000">
                <a:solidFill>
                  <a:schemeClr val="dk1"/>
                </a:solidFill>
              </a:rPr>
              <a:t>What kind of content gets archived, by whom and why?</a:t>
            </a:r>
            <a:endParaRPr sz="2000">
              <a:solidFill>
                <a:schemeClr val="dk1"/>
              </a:solidFill>
            </a:endParaRPr>
          </a:p>
          <a:p>
            <a:pPr indent="0" lvl="0" marL="0" marR="0" rtl="0" algn="just">
              <a:lnSpc>
                <a:spcPct val="100000"/>
              </a:lnSpc>
              <a:spcBef>
                <a:spcPts val="0"/>
              </a:spcBef>
              <a:spcAft>
                <a:spcPts val="0"/>
              </a:spcAft>
              <a:buClr>
                <a:schemeClr val="dk1"/>
              </a:buClr>
              <a:buSzPts val="1800"/>
              <a:buFont typeface="Century Gothic"/>
              <a:buNone/>
            </a:pPr>
            <a:r>
              <a:t/>
            </a:r>
            <a:endParaRPr b="0" i="0" sz="2000" u="non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800"/>
              <a:buFont typeface="Arial"/>
              <a:buNone/>
            </a:pPr>
            <a:r>
              <a:rPr b="1" i="0" lang="en-US" sz="2000" u="none">
                <a:solidFill>
                  <a:schemeClr val="dk1"/>
                </a:solidFill>
                <a:latin typeface="Arial"/>
                <a:ea typeface="Arial"/>
                <a:cs typeface="Arial"/>
                <a:sym typeface="Arial"/>
              </a:rPr>
              <a:t>[RQ3] </a:t>
            </a:r>
            <a:r>
              <a:rPr lang="en-US" sz="2000">
                <a:solidFill>
                  <a:schemeClr val="dk1"/>
                </a:solidFill>
              </a:rPr>
              <a:t>Are archiving services misused in anyway?</a:t>
            </a:r>
            <a:endParaRPr sz="2000">
              <a:solidFill>
                <a:schemeClr val="dk1"/>
              </a:solidFill>
            </a:endParaRPr>
          </a:p>
        </p:txBody>
      </p:sp>
      <p:sp>
        <p:nvSpPr>
          <p:cNvPr id="113" name="Google Shape;113;g1596367933e_0_43"/>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 name="Shape 117"/>
        <p:cNvGrpSpPr/>
        <p:nvPr/>
      </p:nvGrpSpPr>
      <p:grpSpPr>
        <a:xfrm>
          <a:off x="0" y="0"/>
          <a:ext cx="0" cy="0"/>
          <a:chOff x="0" y="0"/>
          <a:chExt cx="0" cy="0"/>
        </a:xfrm>
      </p:grpSpPr>
      <p:sp>
        <p:nvSpPr>
          <p:cNvPr id="118" name="Google Shape;118;p7"/>
          <p:cNvSpPr txBox="1"/>
          <p:nvPr>
            <p:ph type="ctrTitle"/>
          </p:nvPr>
        </p:nvSpPr>
        <p:spPr>
          <a:xfrm>
            <a:off x="501650" y="452437"/>
            <a:ext cx="73152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Web Archiving Services</a:t>
            </a:r>
            <a:endParaRPr/>
          </a:p>
        </p:txBody>
      </p:sp>
      <p:sp>
        <p:nvSpPr>
          <p:cNvPr id="119" name="Google Shape;119;p7"/>
          <p:cNvSpPr txBox="1"/>
          <p:nvPr/>
        </p:nvSpPr>
        <p:spPr>
          <a:xfrm>
            <a:off x="501650" y="1143000"/>
            <a:ext cx="8032750" cy="539908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800"/>
              <a:buFont typeface="Century Gothic"/>
              <a:buNone/>
            </a:pPr>
            <a:r>
              <a:t/>
            </a:r>
            <a:endParaRPr b="1" i="0" sz="1800" u="none">
              <a:solidFill>
                <a:schemeClr val="dk1"/>
              </a:solidFill>
              <a:latin typeface="Arial"/>
              <a:ea typeface="Arial"/>
              <a:cs typeface="Arial"/>
              <a:sym typeface="Arial"/>
            </a:endParaRPr>
          </a:p>
          <a:p>
            <a:pPr indent="-361950" lvl="0" marL="457200" marR="0" rtl="0" algn="just">
              <a:lnSpc>
                <a:spcPct val="150000"/>
              </a:lnSpc>
              <a:spcBef>
                <a:spcPts val="0"/>
              </a:spcBef>
              <a:spcAft>
                <a:spcPts val="0"/>
              </a:spcAft>
              <a:buClr>
                <a:schemeClr val="dk1"/>
              </a:buClr>
              <a:buSzPts val="2100"/>
              <a:buChar char="❏"/>
            </a:pPr>
            <a:r>
              <a:rPr b="1" lang="en-US" sz="2100">
                <a:solidFill>
                  <a:schemeClr val="dk1"/>
                </a:solidFill>
              </a:rPr>
              <a:t>Wayback Machine</a:t>
            </a:r>
            <a:endParaRPr b="1" sz="21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proactively </a:t>
            </a:r>
            <a:r>
              <a:rPr lang="en-US" sz="2000">
                <a:solidFill>
                  <a:schemeClr val="dk1"/>
                </a:solidFill>
              </a:rPr>
              <a:t>archiving</a:t>
            </a:r>
            <a:r>
              <a:rPr lang="en-US" sz="2000">
                <a:solidFill>
                  <a:schemeClr val="dk1"/>
                </a:solidFill>
              </a:rPr>
              <a:t> since 2001.</a:t>
            </a:r>
            <a:endParaRPr sz="20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archives large number of webpages.</a:t>
            </a:r>
            <a:endParaRPr sz="2000">
              <a:solidFill>
                <a:schemeClr val="dk1"/>
              </a:solidFill>
            </a:endParaRPr>
          </a:p>
          <a:p>
            <a:pPr indent="-361950" lvl="0" marL="457200" marR="0" rtl="0" algn="just">
              <a:lnSpc>
                <a:spcPct val="150000"/>
              </a:lnSpc>
              <a:spcBef>
                <a:spcPts val="0"/>
              </a:spcBef>
              <a:spcAft>
                <a:spcPts val="0"/>
              </a:spcAft>
              <a:buClr>
                <a:schemeClr val="dk1"/>
              </a:buClr>
              <a:buSzPts val="2100"/>
              <a:buChar char="❏"/>
            </a:pPr>
            <a:r>
              <a:rPr b="1" lang="en-US" sz="2100">
                <a:solidFill>
                  <a:schemeClr val="dk1"/>
                </a:solidFill>
              </a:rPr>
              <a:t>archive.today or archive.is</a:t>
            </a:r>
            <a:endParaRPr b="1" sz="21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relatively a newer service.</a:t>
            </a:r>
            <a:endParaRPr sz="20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create on-demand snapshots of specific webpages.</a:t>
            </a:r>
            <a:endParaRPr sz="2000">
              <a:solidFill>
                <a:schemeClr val="dk1"/>
              </a:solidFill>
            </a:endParaRPr>
          </a:p>
          <a:p>
            <a:pPr indent="0" lvl="0" marL="457200" marR="0" rtl="0" algn="just">
              <a:lnSpc>
                <a:spcPct val="100000"/>
              </a:lnSpc>
              <a:spcBef>
                <a:spcPts val="0"/>
              </a:spcBef>
              <a:spcAft>
                <a:spcPts val="0"/>
              </a:spcAft>
              <a:buNone/>
            </a:pPr>
            <a:r>
              <a:t/>
            </a:r>
            <a:endParaRPr sz="2000">
              <a:solidFill>
                <a:schemeClr val="dk1"/>
              </a:solidFill>
            </a:endParaRPr>
          </a:p>
        </p:txBody>
      </p:sp>
      <p:sp>
        <p:nvSpPr>
          <p:cNvPr id="120" name="Google Shape;120;p7"/>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 name="Shape 124"/>
        <p:cNvGrpSpPr/>
        <p:nvPr/>
      </p:nvGrpSpPr>
      <p:grpSpPr>
        <a:xfrm>
          <a:off x="0" y="0"/>
          <a:ext cx="0" cy="0"/>
          <a:chOff x="0" y="0"/>
          <a:chExt cx="0" cy="0"/>
        </a:xfrm>
      </p:grpSpPr>
      <p:sp>
        <p:nvSpPr>
          <p:cNvPr id="125" name="Google Shape;125;g1596367933e_0_49"/>
          <p:cNvSpPr txBox="1"/>
          <p:nvPr>
            <p:ph type="ctrTitle"/>
          </p:nvPr>
        </p:nvSpPr>
        <p:spPr>
          <a:xfrm>
            <a:off x="501650" y="452437"/>
            <a:ext cx="73152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Social Networks</a:t>
            </a:r>
            <a:endParaRPr/>
          </a:p>
        </p:txBody>
      </p:sp>
      <p:sp>
        <p:nvSpPr>
          <p:cNvPr id="126" name="Google Shape;126;g1596367933e_0_49"/>
          <p:cNvSpPr txBox="1"/>
          <p:nvPr/>
        </p:nvSpPr>
        <p:spPr>
          <a:xfrm>
            <a:off x="501650" y="1143000"/>
            <a:ext cx="8032800" cy="5399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800"/>
              <a:buFont typeface="Century Gothic"/>
              <a:buNone/>
            </a:pPr>
            <a:r>
              <a:t/>
            </a:r>
            <a:endParaRPr b="1" i="0" sz="1800" u="none">
              <a:solidFill>
                <a:schemeClr val="dk1"/>
              </a:solidFill>
              <a:latin typeface="Arial"/>
              <a:ea typeface="Arial"/>
              <a:cs typeface="Arial"/>
              <a:sym typeface="Arial"/>
            </a:endParaRPr>
          </a:p>
          <a:p>
            <a:pPr indent="-361950" lvl="0" marL="457200" marR="0" rtl="0" algn="just">
              <a:lnSpc>
                <a:spcPct val="150000"/>
              </a:lnSpc>
              <a:spcBef>
                <a:spcPts val="0"/>
              </a:spcBef>
              <a:spcAft>
                <a:spcPts val="0"/>
              </a:spcAft>
              <a:buClr>
                <a:schemeClr val="dk1"/>
              </a:buClr>
              <a:buSzPts val="2100"/>
              <a:buChar char="❏"/>
            </a:pPr>
            <a:r>
              <a:rPr b="1" lang="en-US" sz="2100">
                <a:solidFill>
                  <a:schemeClr val="dk1"/>
                </a:solidFill>
              </a:rPr>
              <a:t>Twitter</a:t>
            </a:r>
            <a:endParaRPr b="1" sz="21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a micro-blogging social network.</a:t>
            </a:r>
            <a:endParaRPr sz="20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posts short remarks known as ‘tweets’ </a:t>
            </a:r>
            <a:endParaRPr sz="20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retweets help to share content.</a:t>
            </a:r>
            <a:endParaRPr sz="2000">
              <a:solidFill>
                <a:schemeClr val="dk1"/>
              </a:solidFill>
            </a:endParaRPr>
          </a:p>
          <a:p>
            <a:pPr indent="-361950" lvl="0" marL="457200" marR="0" rtl="0" algn="just">
              <a:lnSpc>
                <a:spcPct val="150000"/>
              </a:lnSpc>
              <a:spcBef>
                <a:spcPts val="0"/>
              </a:spcBef>
              <a:spcAft>
                <a:spcPts val="0"/>
              </a:spcAft>
              <a:buClr>
                <a:schemeClr val="dk1"/>
              </a:buClr>
              <a:buSzPts val="2100"/>
              <a:buChar char="❏"/>
            </a:pPr>
            <a:r>
              <a:rPr b="1" lang="en-US" sz="2100">
                <a:solidFill>
                  <a:schemeClr val="dk1"/>
                </a:solidFill>
              </a:rPr>
              <a:t>Reddit</a:t>
            </a:r>
            <a:endParaRPr b="1" sz="21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a social news aggregator site.</a:t>
            </a:r>
            <a:endParaRPr sz="20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user forums are known as ‘subreddits’.</a:t>
            </a:r>
            <a:endParaRPr sz="20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up/down votes help to share content.</a:t>
            </a:r>
            <a:endParaRPr sz="2000">
              <a:solidFill>
                <a:schemeClr val="dk1"/>
              </a:solidFill>
            </a:endParaRPr>
          </a:p>
          <a:p>
            <a:pPr indent="0" lvl="0" marL="457200" rtl="0" algn="just">
              <a:spcBef>
                <a:spcPts val="0"/>
              </a:spcBef>
              <a:spcAft>
                <a:spcPts val="0"/>
              </a:spcAft>
              <a:buNone/>
            </a:pPr>
            <a:r>
              <a:t/>
            </a:r>
            <a:endParaRPr sz="2000">
              <a:solidFill>
                <a:schemeClr val="dk1"/>
              </a:solidFill>
            </a:endParaRPr>
          </a:p>
        </p:txBody>
      </p:sp>
      <p:sp>
        <p:nvSpPr>
          <p:cNvPr id="127" name="Google Shape;127;g1596367933e_0_49"/>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8</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 name="Shape 131"/>
        <p:cNvGrpSpPr/>
        <p:nvPr/>
      </p:nvGrpSpPr>
      <p:grpSpPr>
        <a:xfrm>
          <a:off x="0" y="0"/>
          <a:ext cx="0" cy="0"/>
          <a:chOff x="0" y="0"/>
          <a:chExt cx="0" cy="0"/>
        </a:xfrm>
      </p:grpSpPr>
      <p:sp>
        <p:nvSpPr>
          <p:cNvPr id="132" name="Google Shape;132;g1596367933e_0_61"/>
          <p:cNvSpPr txBox="1"/>
          <p:nvPr>
            <p:ph type="ctrTitle"/>
          </p:nvPr>
        </p:nvSpPr>
        <p:spPr>
          <a:xfrm>
            <a:off x="501650" y="452437"/>
            <a:ext cx="7315200" cy="5334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1581AA"/>
              </a:buClr>
              <a:buSzPts val="2700"/>
              <a:buFont typeface="Arial"/>
              <a:buNone/>
            </a:pPr>
            <a:r>
              <a:rPr b="1" lang="en-US" sz="2700">
                <a:latin typeface="Arial"/>
                <a:ea typeface="Arial"/>
                <a:cs typeface="Arial"/>
                <a:sym typeface="Arial"/>
              </a:rPr>
              <a:t>Social Networks</a:t>
            </a:r>
            <a:endParaRPr/>
          </a:p>
        </p:txBody>
      </p:sp>
      <p:sp>
        <p:nvSpPr>
          <p:cNvPr id="133" name="Google Shape;133;g1596367933e_0_61"/>
          <p:cNvSpPr txBox="1"/>
          <p:nvPr/>
        </p:nvSpPr>
        <p:spPr>
          <a:xfrm>
            <a:off x="501650" y="1143000"/>
            <a:ext cx="8032800" cy="53991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800"/>
              <a:buFont typeface="Century Gothic"/>
              <a:buNone/>
            </a:pPr>
            <a:r>
              <a:t/>
            </a:r>
            <a:endParaRPr b="1" i="0" sz="1800" u="none">
              <a:solidFill>
                <a:schemeClr val="dk1"/>
              </a:solidFill>
              <a:latin typeface="Arial"/>
              <a:ea typeface="Arial"/>
              <a:cs typeface="Arial"/>
              <a:sym typeface="Arial"/>
            </a:endParaRPr>
          </a:p>
          <a:p>
            <a:pPr indent="-361950" lvl="0" marL="457200" marR="0" rtl="0" algn="just">
              <a:lnSpc>
                <a:spcPct val="150000"/>
              </a:lnSpc>
              <a:spcBef>
                <a:spcPts val="0"/>
              </a:spcBef>
              <a:spcAft>
                <a:spcPts val="0"/>
              </a:spcAft>
              <a:buClr>
                <a:schemeClr val="dk1"/>
              </a:buClr>
              <a:buSzPts val="2100"/>
              <a:buChar char="❏"/>
            </a:pPr>
            <a:r>
              <a:rPr b="1" lang="en-US" sz="2100">
                <a:solidFill>
                  <a:schemeClr val="dk1"/>
                </a:solidFill>
              </a:rPr>
              <a:t>4chan</a:t>
            </a:r>
            <a:endParaRPr b="1" sz="21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an imageboard discussion forum.</a:t>
            </a:r>
            <a:endParaRPr sz="20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accounts are anonymous and ‘flag’ </a:t>
            </a:r>
            <a:r>
              <a:rPr lang="en-US" sz="2000">
                <a:solidFill>
                  <a:schemeClr val="dk1"/>
                </a:solidFill>
              </a:rPr>
              <a:t>attribute</a:t>
            </a:r>
            <a:r>
              <a:rPr lang="en-US" sz="2000">
                <a:solidFill>
                  <a:schemeClr val="dk1"/>
                </a:solidFill>
              </a:rPr>
              <a:t> provides country-based identity.</a:t>
            </a:r>
            <a:endParaRPr sz="20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active threads help to share content.</a:t>
            </a:r>
            <a:endParaRPr sz="2000">
              <a:solidFill>
                <a:schemeClr val="dk1"/>
              </a:solidFill>
            </a:endParaRPr>
          </a:p>
          <a:p>
            <a:pPr indent="-361950" lvl="0" marL="457200" marR="0" rtl="0" algn="just">
              <a:lnSpc>
                <a:spcPct val="150000"/>
              </a:lnSpc>
              <a:spcBef>
                <a:spcPts val="0"/>
              </a:spcBef>
              <a:spcAft>
                <a:spcPts val="0"/>
              </a:spcAft>
              <a:buClr>
                <a:schemeClr val="dk1"/>
              </a:buClr>
              <a:buSzPts val="2100"/>
              <a:buChar char="❏"/>
            </a:pPr>
            <a:r>
              <a:rPr b="1" lang="en-US" sz="2100">
                <a:solidFill>
                  <a:schemeClr val="dk1"/>
                </a:solidFill>
              </a:rPr>
              <a:t>Gab</a:t>
            </a:r>
            <a:endParaRPr b="1" sz="21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hybrid of Twitter and Reddit.</a:t>
            </a:r>
            <a:endParaRPr sz="20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launched in 2016.</a:t>
            </a:r>
            <a:endParaRPr sz="2000">
              <a:solidFill>
                <a:schemeClr val="dk1"/>
              </a:solidFill>
            </a:endParaRPr>
          </a:p>
          <a:p>
            <a:pPr indent="-355600" lvl="1" marL="914400" marR="0" rtl="0" algn="just">
              <a:lnSpc>
                <a:spcPct val="150000"/>
              </a:lnSpc>
              <a:spcBef>
                <a:spcPts val="0"/>
              </a:spcBef>
              <a:spcAft>
                <a:spcPts val="0"/>
              </a:spcAft>
              <a:buClr>
                <a:schemeClr val="dk1"/>
              </a:buClr>
              <a:buSzPts val="2000"/>
              <a:buChar char="❏"/>
            </a:pPr>
            <a:r>
              <a:rPr lang="en-US" sz="2000">
                <a:solidFill>
                  <a:schemeClr val="dk1"/>
                </a:solidFill>
              </a:rPr>
              <a:t>posts short remarks knows a s ‘gabs’ and voting helps content sharing.</a:t>
            </a:r>
            <a:endParaRPr sz="2000">
              <a:solidFill>
                <a:schemeClr val="dk1"/>
              </a:solidFill>
            </a:endParaRPr>
          </a:p>
          <a:p>
            <a:pPr indent="0" lvl="0" marL="457200" rtl="0" algn="just">
              <a:spcBef>
                <a:spcPts val="0"/>
              </a:spcBef>
              <a:spcAft>
                <a:spcPts val="0"/>
              </a:spcAft>
              <a:buNone/>
            </a:pPr>
            <a:r>
              <a:t/>
            </a:r>
            <a:endParaRPr sz="2000">
              <a:solidFill>
                <a:schemeClr val="dk1"/>
              </a:solidFill>
            </a:endParaRPr>
          </a:p>
        </p:txBody>
      </p:sp>
      <p:sp>
        <p:nvSpPr>
          <p:cNvPr id="134" name="Google Shape;134;g1596367933e_0_61"/>
          <p:cNvSpPr txBox="1"/>
          <p:nvPr/>
        </p:nvSpPr>
        <p:spPr>
          <a:xfrm>
            <a:off x="8305800" y="6172200"/>
            <a:ext cx="5334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Arial"/>
              <a:buNone/>
            </a:pPr>
            <a:r>
              <a:rPr lang="en-US" sz="1800">
                <a:solidFill>
                  <a:schemeClr val="dk1"/>
                </a:solidFill>
              </a:rPr>
              <a:t>9</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Wisp">
  <a:themeElements>
    <a:clrScheme name="Wisp">
      <a:dk1>
        <a:srgbClr val="000000"/>
      </a:dk1>
      <a:lt1>
        <a:srgbClr val="FFFFFF"/>
      </a:lt1>
      <a:dk2>
        <a:srgbClr val="2E5369"/>
      </a:dk2>
      <a:lt2>
        <a:srgbClr val="CFE2E7"/>
      </a:lt2>
      <a:accent1>
        <a:srgbClr val="353535"/>
      </a:accent1>
      <a:accent2>
        <a:srgbClr val="1CACE3"/>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CSE</dc:creator>
</cp:coreProperties>
</file>